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324" r:id="rId2"/>
    <p:sldId id="257" r:id="rId3"/>
    <p:sldId id="352" r:id="rId4"/>
    <p:sldId id="258" r:id="rId5"/>
    <p:sldId id="353" r:id="rId6"/>
    <p:sldId id="373" r:id="rId7"/>
    <p:sldId id="354" r:id="rId8"/>
    <p:sldId id="264" r:id="rId9"/>
    <p:sldId id="356" r:id="rId10"/>
    <p:sldId id="355" r:id="rId11"/>
    <p:sldId id="378" r:id="rId12"/>
    <p:sldId id="379" r:id="rId13"/>
    <p:sldId id="380" r:id="rId14"/>
    <p:sldId id="381" r:id="rId15"/>
    <p:sldId id="382" r:id="rId16"/>
    <p:sldId id="383" r:id="rId17"/>
    <p:sldId id="357" r:id="rId18"/>
    <p:sldId id="358" r:id="rId19"/>
    <p:sldId id="359" r:id="rId20"/>
    <p:sldId id="360" r:id="rId21"/>
    <p:sldId id="361" r:id="rId22"/>
    <p:sldId id="362" r:id="rId23"/>
    <p:sldId id="364" r:id="rId24"/>
    <p:sldId id="384" r:id="rId25"/>
    <p:sldId id="365" r:id="rId26"/>
    <p:sldId id="363" r:id="rId27"/>
    <p:sldId id="366" r:id="rId28"/>
    <p:sldId id="375" r:id="rId29"/>
    <p:sldId id="377" r:id="rId30"/>
    <p:sldId id="376" r:id="rId31"/>
    <p:sldId id="374" r:id="rId32"/>
    <p:sldId id="367" r:id="rId33"/>
    <p:sldId id="369" r:id="rId34"/>
    <p:sldId id="370" r:id="rId35"/>
    <p:sldId id="371" r:id="rId36"/>
    <p:sldId id="372" r:id="rId37"/>
    <p:sldId id="368" r:id="rId38"/>
    <p:sldId id="321" r:id="rId39"/>
  </p:sldIdLst>
  <p:sldSz cx="12192000" cy="6858000"/>
  <p:notesSz cx="6858000" cy="9144000"/>
  <p:embeddedFontLst>
    <p:embeddedFont>
      <p:font typeface="新細明體" panose="02020500000000000000" pitchFamily="18" charset="-120"/>
      <p:regular r:id="rId42"/>
    </p:embeddedFont>
    <p:embeddedFont>
      <p:font typeface="Calibri" panose="020F0502020204030204" pitchFamily="34" charset="0"/>
      <p:regular r:id="rId43"/>
      <p:bold r:id="rId44"/>
      <p:italic r:id="rId45"/>
      <p:boldItalic r:id="rId46"/>
    </p:embeddedFont>
    <p:embeddedFont>
      <p:font typeface="等线 Light" panose="02010600030101010101" pitchFamily="2" charset="-122"/>
      <p:regular r:id="rId47"/>
    </p:embeddedFont>
    <p:embeddedFont>
      <p:font typeface="黑体" panose="02010609060101010101" pitchFamily="49" charset="-122"/>
      <p:regular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
          <p15:clr>
            <a:srgbClr val="A4A3A4"/>
          </p15:clr>
        </p15:guide>
        <p15:guide id="2" orient="horz" pos="335">
          <p15:clr>
            <a:srgbClr val="A4A3A4"/>
          </p15:clr>
        </p15:guide>
        <p15:guide id="3" orient="horz" pos="3600">
          <p15:clr>
            <a:srgbClr val="A4A3A4"/>
          </p15:clr>
        </p15:guide>
        <p15:guide id="4" orient="horz" pos="2380">
          <p15:clr>
            <a:srgbClr val="A4A3A4"/>
          </p15:clr>
        </p15:guide>
        <p15:guide id="5" orient="horz" pos="3388">
          <p15:clr>
            <a:srgbClr val="A4A3A4"/>
          </p15:clr>
        </p15:guide>
        <p15:guide id="6" orient="horz" pos="2992">
          <p15:clr>
            <a:srgbClr val="A4A3A4"/>
          </p15:clr>
        </p15:guide>
        <p15:guide id="7" pos="3935">
          <p15:clr>
            <a:srgbClr val="A4A3A4"/>
          </p15:clr>
        </p15:guide>
        <p15:guide id="8" pos="736">
          <p15:clr>
            <a:srgbClr val="A4A3A4"/>
          </p15:clr>
        </p15:guide>
        <p15:guide id="9" pos="6982">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7D3"/>
    <a:srgbClr val="091A4D"/>
    <a:srgbClr val="2475FF"/>
    <a:srgbClr val="0541F3"/>
    <a:srgbClr val="019DFF"/>
    <a:srgbClr val="090118"/>
    <a:srgbClr val="48FFF9"/>
    <a:srgbClr val="061A1A"/>
    <a:srgbClr val="E6E6E6"/>
    <a:srgbClr val="04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3850" autoAdjust="0"/>
  </p:normalViewPr>
  <p:slideViewPr>
    <p:cSldViewPr snapToGrid="0">
      <p:cViewPr varScale="1">
        <p:scale>
          <a:sx n="57" d="100"/>
          <a:sy n="57" d="100"/>
        </p:scale>
        <p:origin x="102" y="27"/>
      </p:cViewPr>
      <p:guideLst>
        <p:guide orient="horz" pos="146"/>
        <p:guide orient="horz" pos="335"/>
        <p:guide orient="horz" pos="3600"/>
        <p:guide orient="horz" pos="2380"/>
        <p:guide orient="horz" pos="3388"/>
        <p:guide orient="horz" pos="2992"/>
        <p:guide pos="3935"/>
        <p:guide pos="736"/>
        <p:guide pos="69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2023/3/12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黑体" panose="02010609060101010101" pitchFamily="49"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黑体" panose="02010609060101010101" pitchFamily="49" charset="-122"/>
              </a:defRPr>
            </a:lvl1pPr>
          </a:lstStyle>
          <a:p>
            <a:fld id="{D2A48B96-639E-45A3-A0BA-2464DFDB1FAA}" type="datetimeFigureOut">
              <a:rPr lang="zh-CN" altLang="en-US" smtClean="0"/>
              <a:t>2023/3/12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黑体" panose="02010609060101010101" pitchFamily="49"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黑体" panose="02010609060101010101" pitchFamily="49" charset="-122"/>
              </a:defRPr>
            </a:lvl1pPr>
          </a:lstStyle>
          <a:p>
            <a:fld id="{A6837353-30EB-4A48-80EB-173D804AEFB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黑体" panose="02010609060101010101" pitchFamily="49" charset="-122"/>
        <a:cs typeface="+mn-cs"/>
      </a:defRPr>
    </a:lvl1pPr>
    <a:lvl2pPr marL="457200" algn="l" defTabSz="914400" rtl="0" eaLnBrk="1" latinLnBrk="0" hangingPunct="1">
      <a:defRPr sz="1200" kern="1200">
        <a:solidFill>
          <a:schemeClr val="tx1"/>
        </a:solidFill>
        <a:latin typeface="+mn-lt"/>
        <a:ea typeface="黑体" panose="02010609060101010101" pitchFamily="49" charset="-122"/>
        <a:cs typeface="+mn-cs"/>
      </a:defRPr>
    </a:lvl2pPr>
    <a:lvl3pPr marL="914400" algn="l" defTabSz="914400" rtl="0" eaLnBrk="1" latinLnBrk="0" hangingPunct="1">
      <a:defRPr sz="1200" kern="1200">
        <a:solidFill>
          <a:schemeClr val="tx1"/>
        </a:solidFill>
        <a:latin typeface="+mn-lt"/>
        <a:ea typeface="黑体" panose="02010609060101010101" pitchFamily="49" charset="-122"/>
        <a:cs typeface="+mn-cs"/>
      </a:defRPr>
    </a:lvl3pPr>
    <a:lvl4pPr marL="1371600" algn="l" defTabSz="914400" rtl="0" eaLnBrk="1" latinLnBrk="0" hangingPunct="1">
      <a:defRPr sz="1200" kern="1200">
        <a:solidFill>
          <a:schemeClr val="tx1"/>
        </a:solidFill>
        <a:latin typeface="+mn-lt"/>
        <a:ea typeface="黑体" panose="02010609060101010101" pitchFamily="49" charset="-122"/>
        <a:cs typeface="+mn-cs"/>
      </a:defRPr>
    </a:lvl4pPr>
    <a:lvl5pPr marL="1828800" algn="l" defTabSz="914400" rtl="0" eaLnBrk="1" latinLnBrk="0" hangingPunct="1">
      <a:defRPr sz="1200" kern="1200">
        <a:solidFill>
          <a:schemeClr val="tx1"/>
        </a:solidFill>
        <a:latin typeface="+mn-lt"/>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atin typeface="黑体" panose="02010609060101010101" pitchFamily="49" charset="-122"/>
                <a:ea typeface="黑体" panose="02010609060101010101" pitchFamily="49" charset="-122"/>
              </a:defRPr>
            </a:lvl1pPr>
          </a:lstStyle>
          <a:p>
            <a:fld id="{19A915A9-1404-4910-AD82-B9B93FC8620F}" type="datetimeFigureOut">
              <a:rPr lang="zh-CN" altLang="en-US" smtClean="0"/>
              <a:t>2023/3/12</a:t>
            </a:fld>
            <a:endParaRPr lang="zh-CN" altLang="en-US" dirty="0"/>
          </a:p>
        </p:txBody>
      </p:sp>
      <p:sp>
        <p:nvSpPr>
          <p:cNvPr id="5" name="页脚占位符 4"/>
          <p:cNvSpPr>
            <a:spLocks noGrp="1"/>
          </p:cNvSpPr>
          <p:nvPr>
            <p:ph type="ftr" sz="quarter" idx="11"/>
          </p:nvPr>
        </p:nvSpPr>
        <p:spPr/>
        <p:txBody>
          <a:bodyPr/>
          <a:lstStyle>
            <a:lvl1pPr>
              <a:defRPr>
                <a:latin typeface="黑体" panose="02010609060101010101" pitchFamily="49" charset="-122"/>
                <a:ea typeface="黑体" panose="02010609060101010101" pitchFamily="49"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黑体" panose="02010609060101010101" pitchFamily="49" charset="-122"/>
                <a:ea typeface="黑体" panose="02010609060101010101" pitchFamily="49" charset="-122"/>
              </a:defRPr>
            </a:lvl1pPr>
          </a:lstStyle>
          <a:p>
            <a:fld id="{FB71804A-CC74-4A4B-8408-71E283B62A4B}"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9A915A9-1404-4910-AD82-B9B93FC8620F}"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71804A-CC74-4A4B-8408-71E283B62A4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9A915A9-1404-4910-AD82-B9B93FC8620F}"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71804A-CC74-4A4B-8408-71E283B62A4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9A915A9-1404-4910-AD82-B9B93FC8620F}"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71804A-CC74-4A4B-8408-71E283B62A4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9A915A9-1404-4910-AD82-B9B93FC8620F}"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71804A-CC74-4A4B-8408-71E283B62A4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19A915A9-1404-4910-AD82-B9B93FC8620F}"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71804A-CC74-4A4B-8408-71E283B62A4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9A915A9-1404-4910-AD82-B9B93FC8620F}" type="datetimeFigureOut">
              <a:rPr lang="zh-CN" altLang="en-US" smtClean="0"/>
              <a:t>2023/3/12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71804A-CC74-4A4B-8408-71E283B62A4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9A915A9-1404-4910-AD82-B9B93FC8620F}" type="datetimeFigureOut">
              <a:rPr lang="zh-CN" altLang="en-US" smtClean="0"/>
              <a:t>2023/3/12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71804A-CC74-4A4B-8408-71E283B62A4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黑体" panose="02010609060101010101" pitchFamily="49" charset="-122"/>
                <a:ea typeface="黑体" panose="02010609060101010101" pitchFamily="49" charset="-122"/>
              </a:defRPr>
            </a:lvl1pPr>
          </a:lstStyle>
          <a:p>
            <a:fld id="{19A915A9-1404-4910-AD82-B9B93FC8620F}" type="datetimeFigureOut">
              <a:rPr lang="zh-CN" altLang="en-US" smtClean="0"/>
              <a:t>2023/3/12</a:t>
            </a:fld>
            <a:endParaRPr lang="zh-CN" altLang="en-US" dirty="0"/>
          </a:p>
        </p:txBody>
      </p:sp>
      <p:sp>
        <p:nvSpPr>
          <p:cNvPr id="3" name="页脚占位符 2"/>
          <p:cNvSpPr>
            <a:spLocks noGrp="1"/>
          </p:cNvSpPr>
          <p:nvPr>
            <p:ph type="ftr" sz="quarter" idx="11"/>
          </p:nvPr>
        </p:nvSpPr>
        <p:spPr/>
        <p:txBody>
          <a:bodyPr/>
          <a:lstStyle>
            <a:lvl1pPr>
              <a:defRPr>
                <a:latin typeface="黑体" panose="02010609060101010101" pitchFamily="49" charset="-122"/>
                <a:ea typeface="黑体" panose="02010609060101010101" pitchFamily="49" charset="-122"/>
              </a:defRPr>
            </a:lvl1pPr>
          </a:lstStyle>
          <a:p>
            <a:endParaRPr lang="zh-CN" altLang="en-US" dirty="0"/>
          </a:p>
        </p:txBody>
      </p:sp>
      <p:sp>
        <p:nvSpPr>
          <p:cNvPr id="4" name="灯片编号占位符 3"/>
          <p:cNvSpPr>
            <a:spLocks noGrp="1"/>
          </p:cNvSpPr>
          <p:nvPr>
            <p:ph type="sldNum" sz="quarter" idx="12"/>
          </p:nvPr>
        </p:nvSpPr>
        <p:spPr/>
        <p:txBody>
          <a:bodyPr/>
          <a:lstStyle>
            <a:lvl1pPr>
              <a:defRPr>
                <a:latin typeface="黑体" panose="02010609060101010101" pitchFamily="49" charset="-122"/>
                <a:ea typeface="黑体" panose="02010609060101010101" pitchFamily="49" charset="-122"/>
              </a:defRPr>
            </a:lvl1pPr>
          </a:lstStyle>
          <a:p>
            <a:fld id="{FB71804A-CC74-4A4B-8408-71E283B62A4B}" type="slidenum">
              <a:rPr lang="zh-CN" altLang="en-US" smtClean="0"/>
              <a:t>‹#›</a:t>
            </a:fld>
            <a:endParaRPr lang="zh-CN" altLang="en-US" dirty="0"/>
          </a:p>
        </p:txBody>
      </p:sp>
      <p:pic>
        <p:nvPicPr>
          <p:cNvPr id="6" name="图片 5" descr="矢量智能对象1-02"/>
          <p:cNvPicPr>
            <a:picLocks noChangeAspect="1"/>
          </p:cNvPicPr>
          <p:nvPr userDrawn="1"/>
        </p:nvPicPr>
        <p:blipFill>
          <a:blip r:embed="rId2"/>
          <a:stretch>
            <a:fillRect/>
          </a:stretch>
        </p:blipFill>
        <p:spPr>
          <a:xfrm>
            <a:off x="8714740" y="6356350"/>
            <a:ext cx="3115945" cy="254635"/>
          </a:xfrm>
          <a:prstGeom prst="rect">
            <a:avLst/>
          </a:prstGeom>
        </p:spPr>
      </p:pic>
      <p:pic>
        <p:nvPicPr>
          <p:cNvPr id="4098" name="Picture 2" descr="https://www.jdfcloud.com/static/mask/marketing-banner-mas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3448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9A915A9-1404-4910-AD82-B9B93FC8620F}" type="datetimeFigureOut">
              <a:rPr lang="zh-CN" altLang="en-US" smtClean="0"/>
              <a:t>2023/3/12</a:t>
            </a:fld>
            <a:endParaRPr lang="zh-CN" altLang="en-US" dirty="0"/>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71804A-CC74-4A4B-8408-71E283B62A4B}"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9A915A9-1404-4910-AD82-B9B93FC8620F}"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71804A-CC74-4A4B-8408-71E283B62A4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黑体" panose="02010609060101010101" pitchFamily="49" charset="-122"/>
                <a:ea typeface="黑体" panose="02010609060101010101" pitchFamily="49" charset="-122"/>
              </a:defRPr>
            </a:lvl1pPr>
          </a:lstStyle>
          <a:p>
            <a:fld id="{19A915A9-1404-4910-AD82-B9B93FC8620F}" type="datetimeFigureOut">
              <a:rPr lang="zh-CN" altLang="en-US" smtClean="0"/>
              <a:t>2023/3/12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黑体" panose="02010609060101010101" pitchFamily="49" charset="-122"/>
                <a:ea typeface="黑体" panose="02010609060101010101" pitchFamily="49"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黑体" panose="02010609060101010101" pitchFamily="49" charset="-122"/>
                <a:ea typeface="黑体" panose="02010609060101010101" pitchFamily="49" charset="-122"/>
              </a:defRPr>
            </a:lvl1pPr>
          </a:lstStyle>
          <a:p>
            <a:fld id="{FB71804A-CC74-4A4B-8408-71E283B62A4B}" type="slidenum">
              <a:rPr lang="zh-CN" altLang="en-US" smtClean="0"/>
              <a:t>‹#›</a:t>
            </a:fld>
            <a:endParaRPr lang="zh-CN" altLang="en-US" dirty="0"/>
          </a:p>
        </p:txBody>
      </p:sp>
      <p:sp>
        <p:nvSpPr>
          <p:cNvPr id="7" name="矩形 6"/>
          <p:cNvSpPr/>
          <p:nvPr userDrawn="1"/>
        </p:nvSpPr>
        <p:spPr>
          <a:xfrm>
            <a:off x="-1" y="0"/>
            <a:ext cx="12192001" cy="6858000"/>
          </a:xfrm>
          <a:prstGeom prst="rect">
            <a:avLst/>
          </a:prstGeom>
          <a:solidFill>
            <a:srgbClr val="000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pitchFamily="49" charset="-122"/>
              <a:ea typeface="黑体" panose="02010609060101010101" pitchFamily="49" charset="-122"/>
            </a:endParaRPr>
          </a:p>
        </p:txBody>
      </p:sp>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77091"/>
            <a:ext cx="12192000" cy="55038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OGO定稿-01"/>
          <p:cNvPicPr>
            <a:picLocks noChangeAspect="1"/>
          </p:cNvPicPr>
          <p:nvPr/>
        </p:nvPicPr>
        <p:blipFill>
          <a:blip r:embed="rId2"/>
          <a:stretch>
            <a:fillRect/>
          </a:stretch>
        </p:blipFill>
        <p:spPr>
          <a:xfrm>
            <a:off x="386715" y="233045"/>
            <a:ext cx="1955165" cy="1073785"/>
          </a:xfrm>
          <a:prstGeom prst="rect">
            <a:avLst/>
          </a:prstGeom>
        </p:spPr>
      </p:pic>
      <p:sp>
        <p:nvSpPr>
          <p:cNvPr id="74" name="文本框 73"/>
          <p:cNvSpPr txBox="1"/>
          <p:nvPr/>
        </p:nvSpPr>
        <p:spPr>
          <a:xfrm>
            <a:off x="2716530" y="1920875"/>
            <a:ext cx="6758940"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54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建筑业企业资质</a:t>
            </a:r>
          </a:p>
        </p:txBody>
      </p:sp>
      <p:sp>
        <p:nvSpPr>
          <p:cNvPr id="76" name="文本框 75"/>
          <p:cNvSpPr txBox="1"/>
          <p:nvPr/>
        </p:nvSpPr>
        <p:spPr>
          <a:xfrm>
            <a:off x="5195253" y="4481195"/>
            <a:ext cx="1801495" cy="368300"/>
          </a:xfrm>
          <a:prstGeom prst="rect">
            <a:avLst/>
          </a:prstGeom>
          <a:noFill/>
        </p:spPr>
        <p:txBody>
          <a:bodyPr wrap="square" rtlCol="0">
            <a:spAutoFit/>
          </a:bodyPr>
          <a:lstStyle/>
          <a:p>
            <a:pPr algn="ctr"/>
            <a:r>
              <a:rPr lang="zh-CN" altLang="en-US" dirty="0">
                <a:solidFill>
                  <a:schemeClr val="bg1"/>
                </a:solidFill>
                <a:latin typeface="黑体" panose="02010609060101010101" pitchFamily="49" charset="-122"/>
                <a:ea typeface="黑体" panose="02010609060101010101" pitchFamily="49" charset="-122"/>
              </a:rPr>
              <a:t>主讲人：赖菁辉</a:t>
            </a:r>
          </a:p>
        </p:txBody>
      </p:sp>
      <p:sp>
        <p:nvSpPr>
          <p:cNvPr id="14" name="文本框 13"/>
          <p:cNvSpPr txBox="1"/>
          <p:nvPr/>
        </p:nvSpPr>
        <p:spPr>
          <a:xfrm>
            <a:off x="3965196" y="3362635"/>
            <a:ext cx="4261607" cy="461665"/>
          </a:xfrm>
          <a:prstGeom prst="rect">
            <a:avLst/>
          </a:prstGeom>
          <a:noFill/>
        </p:spPr>
        <p:txBody>
          <a:bodyPr wrap="square" rtlCol="0">
            <a:spAutoFit/>
          </a:bodyPr>
          <a:lstStyle/>
          <a:p>
            <a:pPr algn="ctr"/>
            <a:r>
              <a:rPr lang="zh-CN" altLang="en-US" sz="24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改革政策和管理措施解读</a:t>
            </a:r>
          </a:p>
        </p:txBody>
      </p:sp>
      <p:grpSp>
        <p:nvGrpSpPr>
          <p:cNvPr id="12" name="组合 11"/>
          <p:cNvGrpSpPr/>
          <p:nvPr/>
        </p:nvGrpSpPr>
        <p:grpSpPr>
          <a:xfrm>
            <a:off x="2604770" y="2975610"/>
            <a:ext cx="6982460" cy="0"/>
            <a:chOff x="4017" y="4686"/>
            <a:chExt cx="10996" cy="0"/>
          </a:xfrm>
        </p:grpSpPr>
        <p:cxnSp>
          <p:nvCxnSpPr>
            <p:cNvPr id="3" name="直接连接符 2"/>
            <p:cNvCxnSpPr/>
            <p:nvPr/>
          </p:nvCxnSpPr>
          <p:spPr>
            <a:xfrm>
              <a:off x="4017" y="4686"/>
              <a:ext cx="4892" cy="0"/>
            </a:xfrm>
            <a:prstGeom prst="line">
              <a:avLst/>
            </a:prstGeom>
            <a:ln w="12700" cmpd="sng">
              <a:gradFill>
                <a:gsLst>
                  <a:gs pos="0">
                    <a:schemeClr val="accent1">
                      <a:lumMod val="5000"/>
                      <a:lumOff val="95000"/>
                      <a:alpha val="6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121" y="4686"/>
              <a:ext cx="4892" cy="0"/>
            </a:xfrm>
            <a:prstGeom prst="line">
              <a:avLst/>
            </a:prstGeom>
            <a:ln w="12700" cmpd="sng">
              <a:gradFill>
                <a:gsLst>
                  <a:gs pos="0">
                    <a:schemeClr val="accent1">
                      <a:lumMod val="5000"/>
                      <a:lumOff val="95000"/>
                      <a:alpha val="6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0-#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76"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zh-CN" sz="3200" b="1" spc="300" dirty="0">
                <a:solidFill>
                  <a:schemeClr val="accent4">
                    <a:lumMod val="60000"/>
                    <a:lumOff val="40000"/>
                  </a:schemeClr>
                </a:solidFill>
                <a:latin typeface="黑体" panose="02010609060101010101" pitchFamily="49" charset="-122"/>
                <a:ea typeface="黑体" panose="02010609060101010101" pitchFamily="49" charset="-122"/>
              </a:rPr>
              <a:t>建设工程企业资质管理制度改革</a:t>
            </a: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工作</a:t>
            </a:r>
          </a:p>
        </p:txBody>
      </p:sp>
      <p:sp>
        <p:nvSpPr>
          <p:cNvPr id="14" name="文本框 13"/>
          <p:cNvSpPr txBox="1"/>
          <p:nvPr/>
        </p:nvSpPr>
        <p:spPr>
          <a:xfrm>
            <a:off x="885826" y="1152961"/>
            <a:ext cx="10134600" cy="5150321"/>
          </a:xfrm>
          <a:prstGeom prst="rect">
            <a:avLst/>
          </a:prstGeom>
          <a:noFill/>
        </p:spPr>
        <p:txBody>
          <a:bodyPr wrap="square" rtlCol="0">
            <a:spAutoFit/>
          </a:bodyPr>
          <a:lstStyle/>
          <a:p>
            <a:pPr>
              <a:lnSpc>
                <a:spcPts val="5000"/>
              </a:lnSpc>
              <a:buClr>
                <a:schemeClr val="tx2">
                  <a:lumMod val="50000"/>
                  <a:lumOff val="50000"/>
                </a:schemeClr>
              </a:buClr>
              <a:buFont typeface="Wingdings" panose="05000000000000000000" pitchFamily="2" charset="2"/>
              <a:buChar char="u"/>
            </a:pPr>
            <a:r>
              <a:rPr lang="en-US" altLang="zh-CN" sz="2800" dirty="0">
                <a:solidFill>
                  <a:schemeClr val="accent4"/>
                </a:solidFill>
                <a:latin typeface="+mj-ea"/>
              </a:rPr>
              <a:t>2020</a:t>
            </a:r>
            <a:r>
              <a:rPr lang="zh-CN" altLang="en-US" sz="2800" dirty="0">
                <a:solidFill>
                  <a:schemeClr val="accent4"/>
                </a:solidFill>
                <a:latin typeface="+mj-ea"/>
              </a:rPr>
              <a:t>年</a:t>
            </a:r>
            <a:r>
              <a:rPr lang="en-US" altLang="zh-CN" sz="2800" dirty="0">
                <a:solidFill>
                  <a:schemeClr val="accent4"/>
                </a:solidFill>
                <a:latin typeface="+mj-ea"/>
              </a:rPr>
              <a:t>5</a:t>
            </a:r>
            <a:r>
              <a:rPr lang="zh-CN" altLang="en-US" sz="2800" dirty="0">
                <a:solidFill>
                  <a:schemeClr val="accent4"/>
                </a:solidFill>
                <a:latin typeface="+mj-ea"/>
              </a:rPr>
              <a:t>月</a:t>
            </a:r>
            <a:r>
              <a:rPr lang="en-US" altLang="zh-CN" sz="2800" dirty="0">
                <a:solidFill>
                  <a:schemeClr val="accent4"/>
                </a:solidFill>
                <a:latin typeface="+mj-ea"/>
              </a:rPr>
              <a:t>14</a:t>
            </a:r>
            <a:r>
              <a:rPr lang="zh-CN" altLang="en-US" sz="2800" dirty="0">
                <a:solidFill>
                  <a:schemeClr val="accent4"/>
                </a:solidFill>
                <a:latin typeface="+mj-ea"/>
              </a:rPr>
              <a:t>日，住建部印发</a:t>
            </a:r>
            <a:r>
              <a:rPr lang="en-US" altLang="zh-CN" sz="2800" dirty="0">
                <a:solidFill>
                  <a:schemeClr val="accent4"/>
                </a:solidFill>
                <a:latin typeface="+mj-ea"/>
              </a:rPr>
              <a:t>《</a:t>
            </a:r>
            <a:r>
              <a:rPr lang="zh-CN" altLang="en-US" sz="2800" dirty="0">
                <a:solidFill>
                  <a:schemeClr val="accent4"/>
                </a:solidFill>
                <a:latin typeface="+mj-ea"/>
              </a:rPr>
              <a:t>关于征求压减建设工程企业资质类别等级工作方案意见的函</a:t>
            </a:r>
            <a:r>
              <a:rPr lang="en-US" altLang="zh-CN" sz="2800" dirty="0">
                <a:solidFill>
                  <a:schemeClr val="accent4"/>
                </a:solidFill>
                <a:latin typeface="+mj-ea"/>
              </a:rPr>
              <a:t>》</a:t>
            </a:r>
          </a:p>
          <a:p>
            <a:pPr>
              <a:lnSpc>
                <a:spcPts val="5000"/>
              </a:lnSpc>
              <a:buClr>
                <a:schemeClr val="tx2">
                  <a:lumMod val="50000"/>
                  <a:lumOff val="50000"/>
                </a:schemeClr>
              </a:buClr>
              <a:buFont typeface="Wingdings" panose="05000000000000000000" pitchFamily="2" charset="2"/>
              <a:buChar char="u"/>
            </a:pPr>
            <a:r>
              <a:rPr lang="en-US" altLang="zh-CN" sz="2800" dirty="0">
                <a:solidFill>
                  <a:schemeClr val="accent4"/>
                </a:solidFill>
                <a:latin typeface="+mj-ea"/>
              </a:rPr>
              <a:t>2020</a:t>
            </a:r>
            <a:r>
              <a:rPr lang="zh-CN" altLang="en-US" sz="2800" dirty="0">
                <a:solidFill>
                  <a:schemeClr val="accent4"/>
                </a:solidFill>
                <a:latin typeface="+mj-ea"/>
              </a:rPr>
              <a:t>年</a:t>
            </a:r>
            <a:r>
              <a:rPr lang="en-US" altLang="zh-CN" sz="2800" dirty="0">
                <a:solidFill>
                  <a:schemeClr val="accent4"/>
                </a:solidFill>
                <a:latin typeface="+mj-ea"/>
              </a:rPr>
              <a:t>7</a:t>
            </a:r>
            <a:r>
              <a:rPr lang="zh-CN" altLang="en-US" sz="2800" dirty="0">
                <a:solidFill>
                  <a:schemeClr val="accent4"/>
                </a:solidFill>
                <a:latin typeface="+mj-ea"/>
              </a:rPr>
              <a:t>月</a:t>
            </a:r>
            <a:r>
              <a:rPr lang="en-US" altLang="zh-CN" sz="2800" dirty="0">
                <a:solidFill>
                  <a:schemeClr val="accent4"/>
                </a:solidFill>
                <a:latin typeface="+mj-ea"/>
              </a:rPr>
              <a:t>2</a:t>
            </a:r>
            <a:r>
              <a:rPr lang="zh-CN" altLang="en-US" sz="2800" dirty="0">
                <a:solidFill>
                  <a:schemeClr val="accent4"/>
                </a:solidFill>
                <a:latin typeface="+mj-ea"/>
              </a:rPr>
              <a:t>日，住建部印发</a:t>
            </a:r>
            <a:r>
              <a:rPr lang="en-US" altLang="zh-CN" sz="2800" dirty="0">
                <a:solidFill>
                  <a:schemeClr val="accent4"/>
                </a:solidFill>
                <a:latin typeface="+mj-ea"/>
              </a:rPr>
              <a:t>《</a:t>
            </a:r>
            <a:r>
              <a:rPr lang="zh-CN" altLang="en-US" sz="2800" dirty="0">
                <a:solidFill>
                  <a:schemeClr val="accent4"/>
                </a:solidFill>
                <a:latin typeface="+mj-ea"/>
              </a:rPr>
              <a:t>建设工程企业资质标准框架（征求意见稿）</a:t>
            </a:r>
            <a:r>
              <a:rPr lang="en-US" altLang="zh-CN" sz="2800" dirty="0">
                <a:solidFill>
                  <a:schemeClr val="accent4"/>
                </a:solidFill>
                <a:latin typeface="+mj-ea"/>
              </a:rPr>
              <a:t>》</a:t>
            </a:r>
            <a:r>
              <a:rPr lang="zh-CN" altLang="en-US" sz="2800" dirty="0">
                <a:solidFill>
                  <a:schemeClr val="accent4"/>
                </a:solidFill>
                <a:latin typeface="+mj-ea"/>
              </a:rPr>
              <a:t>公开征求意见</a:t>
            </a:r>
            <a:endParaRPr lang="en-US" altLang="zh-CN" sz="2800" dirty="0">
              <a:solidFill>
                <a:schemeClr val="accent4"/>
              </a:solidFill>
              <a:latin typeface="+mj-ea"/>
            </a:endParaRPr>
          </a:p>
          <a:p>
            <a:pPr>
              <a:lnSpc>
                <a:spcPts val="5000"/>
              </a:lnSpc>
              <a:buClr>
                <a:schemeClr val="tx2">
                  <a:lumMod val="50000"/>
                  <a:lumOff val="50000"/>
                </a:schemeClr>
              </a:buClr>
              <a:buFont typeface="Wingdings" panose="05000000000000000000" pitchFamily="2" charset="2"/>
              <a:buChar char="u"/>
            </a:pPr>
            <a:r>
              <a:rPr lang="en-US" altLang="zh-CN" sz="2800" dirty="0">
                <a:solidFill>
                  <a:schemeClr val="accent4"/>
                </a:solidFill>
                <a:latin typeface="+mj-ea"/>
              </a:rPr>
              <a:t>2020</a:t>
            </a:r>
            <a:r>
              <a:rPr lang="zh-CN" altLang="en-US" sz="2800" dirty="0">
                <a:solidFill>
                  <a:schemeClr val="accent4"/>
                </a:solidFill>
                <a:latin typeface="+mj-ea"/>
              </a:rPr>
              <a:t>年</a:t>
            </a:r>
            <a:r>
              <a:rPr lang="en-US" altLang="zh-CN" sz="2800" dirty="0">
                <a:solidFill>
                  <a:schemeClr val="accent4"/>
                </a:solidFill>
                <a:latin typeface="+mj-ea"/>
              </a:rPr>
              <a:t>11</a:t>
            </a:r>
            <a:r>
              <a:rPr lang="zh-CN" altLang="en-US" sz="2800" dirty="0">
                <a:solidFill>
                  <a:schemeClr val="accent4"/>
                </a:solidFill>
                <a:latin typeface="+mj-ea"/>
              </a:rPr>
              <a:t>月</a:t>
            </a:r>
            <a:r>
              <a:rPr lang="en-US" altLang="zh-CN" sz="2800" dirty="0">
                <a:solidFill>
                  <a:schemeClr val="accent4"/>
                </a:solidFill>
                <a:latin typeface="+mj-ea"/>
              </a:rPr>
              <a:t>30</a:t>
            </a:r>
            <a:r>
              <a:rPr lang="zh-CN" altLang="en-US" sz="2800" dirty="0">
                <a:solidFill>
                  <a:schemeClr val="accent4"/>
                </a:solidFill>
                <a:latin typeface="+mj-ea"/>
              </a:rPr>
              <a:t>日，住建部印发</a:t>
            </a:r>
            <a:r>
              <a:rPr lang="en-US" altLang="zh-CN" sz="2800" dirty="0">
                <a:solidFill>
                  <a:schemeClr val="accent4"/>
                </a:solidFill>
                <a:latin typeface="+mj-ea"/>
              </a:rPr>
              <a:t>《</a:t>
            </a:r>
            <a:r>
              <a:rPr lang="zh-CN" altLang="en-US" sz="2800" dirty="0">
                <a:solidFill>
                  <a:schemeClr val="accent4"/>
                </a:solidFill>
                <a:latin typeface="+mj-ea"/>
              </a:rPr>
              <a:t>建设工程企业资质管理制度改革方案</a:t>
            </a:r>
            <a:r>
              <a:rPr lang="en-US" altLang="zh-CN" sz="2800" dirty="0">
                <a:solidFill>
                  <a:schemeClr val="accent4"/>
                </a:solidFill>
                <a:latin typeface="+mj-ea"/>
              </a:rPr>
              <a:t>》</a:t>
            </a:r>
          </a:p>
          <a:p>
            <a:pPr>
              <a:lnSpc>
                <a:spcPts val="5000"/>
              </a:lnSpc>
              <a:buClr>
                <a:schemeClr val="tx2">
                  <a:lumMod val="50000"/>
                  <a:lumOff val="50000"/>
                </a:schemeClr>
              </a:buClr>
              <a:buFont typeface="Wingdings" panose="05000000000000000000" pitchFamily="2" charset="2"/>
              <a:buChar char="u"/>
            </a:pPr>
            <a:r>
              <a:rPr lang="en-US" altLang="zh-CN" sz="2800" dirty="0">
                <a:solidFill>
                  <a:schemeClr val="accent4"/>
                </a:solidFill>
                <a:latin typeface="+mj-ea"/>
              </a:rPr>
              <a:t>2022</a:t>
            </a:r>
            <a:r>
              <a:rPr lang="zh-CN" altLang="en-US" sz="2800" dirty="0">
                <a:solidFill>
                  <a:schemeClr val="accent4"/>
                </a:solidFill>
                <a:latin typeface="+mj-ea"/>
              </a:rPr>
              <a:t>年</a:t>
            </a:r>
            <a:r>
              <a:rPr lang="en-US" altLang="zh-CN" sz="2800" dirty="0">
                <a:solidFill>
                  <a:schemeClr val="accent4"/>
                </a:solidFill>
                <a:latin typeface="+mj-ea"/>
              </a:rPr>
              <a:t>1</a:t>
            </a:r>
            <a:r>
              <a:rPr lang="zh-CN" altLang="en-US" sz="2800" dirty="0">
                <a:solidFill>
                  <a:schemeClr val="accent4"/>
                </a:solidFill>
                <a:latin typeface="+mj-ea"/>
              </a:rPr>
              <a:t>月</a:t>
            </a:r>
            <a:r>
              <a:rPr lang="en-US" altLang="zh-CN" sz="2800" dirty="0">
                <a:solidFill>
                  <a:schemeClr val="accent4"/>
                </a:solidFill>
                <a:latin typeface="+mj-ea"/>
              </a:rPr>
              <a:t>26</a:t>
            </a:r>
            <a:r>
              <a:rPr lang="zh-CN" altLang="en-US" sz="2800" dirty="0">
                <a:solidFill>
                  <a:schemeClr val="accent4"/>
                </a:solidFill>
                <a:latin typeface="+mj-ea"/>
              </a:rPr>
              <a:t>日，住建部印发</a:t>
            </a:r>
            <a:r>
              <a:rPr lang="en-US" altLang="zh-CN" sz="2800" dirty="0">
                <a:solidFill>
                  <a:schemeClr val="accent4"/>
                </a:solidFill>
                <a:latin typeface="+mj-ea"/>
              </a:rPr>
              <a:t>《</a:t>
            </a:r>
            <a:r>
              <a:rPr lang="zh-CN" altLang="en-US" sz="2800" dirty="0">
                <a:solidFill>
                  <a:schemeClr val="accent4"/>
                </a:solidFill>
                <a:latin typeface="+mj-ea"/>
              </a:rPr>
              <a:t>关于修改</a:t>
            </a:r>
            <a:r>
              <a:rPr lang="en-US" altLang="zh-CN" sz="2800" dirty="0">
                <a:solidFill>
                  <a:schemeClr val="accent4"/>
                </a:solidFill>
                <a:latin typeface="+mj-ea"/>
              </a:rPr>
              <a:t>《</a:t>
            </a:r>
            <a:r>
              <a:rPr lang="zh-CN" altLang="en-US" sz="2800" dirty="0">
                <a:solidFill>
                  <a:schemeClr val="accent4"/>
                </a:solidFill>
                <a:latin typeface="+mj-ea"/>
              </a:rPr>
              <a:t>建筑业企业资质管理规定</a:t>
            </a:r>
            <a:r>
              <a:rPr lang="en-US" altLang="zh-CN" sz="2800" dirty="0">
                <a:solidFill>
                  <a:schemeClr val="accent4"/>
                </a:solidFill>
                <a:latin typeface="+mj-ea"/>
              </a:rPr>
              <a:t>》</a:t>
            </a:r>
            <a:r>
              <a:rPr lang="zh-CN" altLang="en-US" sz="2800" dirty="0">
                <a:solidFill>
                  <a:schemeClr val="accent4"/>
                </a:solidFill>
                <a:latin typeface="+mj-ea"/>
              </a:rPr>
              <a:t>等三部规章的决定（征求意见稿）</a:t>
            </a:r>
            <a:r>
              <a:rPr lang="en-US" altLang="zh-CN" sz="2800" dirty="0">
                <a:solidFill>
                  <a:schemeClr val="accent4"/>
                </a:solidFill>
                <a:latin typeface="+mj-ea"/>
              </a:rPr>
              <a:t>》</a:t>
            </a:r>
          </a:p>
        </p:txBody>
      </p:sp>
    </p:spTree>
    <p:extLst>
      <p:ext uri="{BB962C8B-B14F-4D97-AF65-F5344CB8AC3E}">
        <p14:creationId xmlns:p14="http://schemas.microsoft.com/office/powerpoint/2010/main" val="11664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zh-CN" sz="3200" b="1" spc="300" dirty="0">
                <a:solidFill>
                  <a:schemeClr val="accent4">
                    <a:lumMod val="60000"/>
                    <a:lumOff val="40000"/>
                  </a:schemeClr>
                </a:solidFill>
                <a:latin typeface="黑体" panose="02010609060101010101" pitchFamily="49" charset="-122"/>
                <a:ea typeface="黑体" panose="02010609060101010101" pitchFamily="49" charset="-122"/>
              </a:rPr>
              <a:t>建设工程企业资质管理制度改革</a:t>
            </a: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工作</a:t>
            </a:r>
          </a:p>
        </p:txBody>
      </p:sp>
      <p:sp>
        <p:nvSpPr>
          <p:cNvPr id="14" name="文本框 13"/>
          <p:cNvSpPr txBox="1"/>
          <p:nvPr/>
        </p:nvSpPr>
        <p:spPr>
          <a:xfrm>
            <a:off x="885825" y="1152961"/>
            <a:ext cx="10623869" cy="5150321"/>
          </a:xfrm>
          <a:prstGeom prst="rect">
            <a:avLst/>
          </a:prstGeom>
          <a:noFill/>
        </p:spPr>
        <p:txBody>
          <a:bodyPr wrap="square" rtlCol="0">
            <a:spAutoFit/>
          </a:bodyPr>
          <a:lstStyle/>
          <a:p>
            <a:pPr>
              <a:lnSpc>
                <a:spcPts val="5000"/>
              </a:lnSpc>
              <a:buClr>
                <a:schemeClr val="tx2">
                  <a:lumMod val="50000"/>
                  <a:lumOff val="50000"/>
                </a:schemeClr>
              </a:buClr>
            </a:pPr>
            <a:r>
              <a:rPr lang="zh-CN" altLang="en-US" sz="2800" dirty="0">
                <a:solidFill>
                  <a:schemeClr val="accent4"/>
                </a:solidFill>
                <a:latin typeface="+mj-ea"/>
              </a:rPr>
              <a:t>        为配合资质改革工作，原资质证书有效期于</a:t>
            </a:r>
            <a:r>
              <a:rPr lang="en-US" altLang="zh-CN" sz="2800" dirty="0">
                <a:solidFill>
                  <a:schemeClr val="accent4"/>
                </a:solidFill>
                <a:latin typeface="+mj-ea"/>
              </a:rPr>
              <a:t>2020</a:t>
            </a:r>
            <a:r>
              <a:rPr lang="zh-CN" altLang="en-US" sz="2800" dirty="0">
                <a:solidFill>
                  <a:schemeClr val="accent4"/>
                </a:solidFill>
                <a:latin typeface="+mj-ea"/>
              </a:rPr>
              <a:t>年</a:t>
            </a:r>
            <a:r>
              <a:rPr lang="en-US" altLang="zh-CN" sz="2800" dirty="0">
                <a:solidFill>
                  <a:schemeClr val="accent4"/>
                </a:solidFill>
                <a:latin typeface="+mj-ea"/>
              </a:rPr>
              <a:t>7</a:t>
            </a:r>
            <a:r>
              <a:rPr lang="zh-CN" altLang="en-US" sz="2800" dirty="0">
                <a:solidFill>
                  <a:schemeClr val="accent4"/>
                </a:solidFill>
                <a:latin typeface="+mj-ea"/>
              </a:rPr>
              <a:t>月</a:t>
            </a:r>
            <a:r>
              <a:rPr lang="en-US" altLang="zh-CN" sz="2800" dirty="0">
                <a:solidFill>
                  <a:schemeClr val="accent4"/>
                </a:solidFill>
                <a:latin typeface="+mj-ea"/>
              </a:rPr>
              <a:t>1</a:t>
            </a:r>
            <a:r>
              <a:rPr lang="zh-CN" altLang="en-US" sz="2800" dirty="0">
                <a:solidFill>
                  <a:schemeClr val="accent4"/>
                </a:solidFill>
                <a:latin typeface="+mj-ea"/>
              </a:rPr>
              <a:t>日至</a:t>
            </a:r>
            <a:r>
              <a:rPr lang="en-US" altLang="zh-CN" sz="2800" dirty="0">
                <a:solidFill>
                  <a:schemeClr val="accent4"/>
                </a:solidFill>
                <a:latin typeface="+mj-ea"/>
              </a:rPr>
              <a:t>2021</a:t>
            </a:r>
            <a:r>
              <a:rPr lang="zh-CN" altLang="en-US" sz="2800" dirty="0">
                <a:solidFill>
                  <a:schemeClr val="accent4"/>
                </a:solidFill>
                <a:latin typeface="+mj-ea"/>
              </a:rPr>
              <a:t>年</a:t>
            </a:r>
            <a:r>
              <a:rPr lang="en-US" altLang="zh-CN" sz="2800" dirty="0">
                <a:solidFill>
                  <a:schemeClr val="accent4"/>
                </a:solidFill>
                <a:latin typeface="+mj-ea"/>
              </a:rPr>
              <a:t>12</a:t>
            </a:r>
            <a:r>
              <a:rPr lang="zh-CN" altLang="en-US" sz="2800" dirty="0">
                <a:solidFill>
                  <a:schemeClr val="accent4"/>
                </a:solidFill>
                <a:latin typeface="+mj-ea"/>
              </a:rPr>
              <a:t>月</a:t>
            </a:r>
            <a:r>
              <a:rPr lang="en-US" altLang="zh-CN" sz="2800" dirty="0">
                <a:solidFill>
                  <a:schemeClr val="accent4"/>
                </a:solidFill>
                <a:latin typeface="+mj-ea"/>
              </a:rPr>
              <a:t>30</a:t>
            </a:r>
            <a:r>
              <a:rPr lang="zh-CN" altLang="en-US" sz="2800" dirty="0">
                <a:solidFill>
                  <a:schemeClr val="accent4"/>
                </a:solidFill>
                <a:latin typeface="+mj-ea"/>
              </a:rPr>
              <a:t>日届满的，统一延长至</a:t>
            </a:r>
            <a:r>
              <a:rPr lang="en-US" altLang="zh-CN" sz="2800" dirty="0">
                <a:solidFill>
                  <a:schemeClr val="accent4"/>
                </a:solidFill>
                <a:latin typeface="+mj-ea"/>
              </a:rPr>
              <a:t>2021</a:t>
            </a:r>
            <a:r>
              <a:rPr lang="zh-CN" altLang="en-US" sz="2800" dirty="0">
                <a:solidFill>
                  <a:schemeClr val="accent4"/>
                </a:solidFill>
                <a:latin typeface="+mj-ea"/>
              </a:rPr>
              <a:t>年</a:t>
            </a:r>
            <a:r>
              <a:rPr lang="en-US" altLang="zh-CN" sz="2800" dirty="0">
                <a:solidFill>
                  <a:schemeClr val="accent4"/>
                </a:solidFill>
                <a:latin typeface="+mj-ea"/>
              </a:rPr>
              <a:t>12</a:t>
            </a:r>
            <a:r>
              <a:rPr lang="zh-CN" altLang="en-US" sz="2800" dirty="0">
                <a:solidFill>
                  <a:schemeClr val="accent4"/>
                </a:solidFill>
                <a:latin typeface="+mj-ea"/>
              </a:rPr>
              <a:t>月</a:t>
            </a:r>
            <a:r>
              <a:rPr lang="en-US" altLang="zh-CN" sz="2800" dirty="0">
                <a:solidFill>
                  <a:schemeClr val="accent4"/>
                </a:solidFill>
                <a:latin typeface="+mj-ea"/>
              </a:rPr>
              <a:t>31</a:t>
            </a:r>
            <a:r>
              <a:rPr lang="zh-CN" altLang="en-US" sz="2800" dirty="0">
                <a:solidFill>
                  <a:schemeClr val="accent4"/>
                </a:solidFill>
                <a:latin typeface="+mj-ea"/>
              </a:rPr>
              <a:t>日，之后住建部又发文对证书有效期多次延长，</a:t>
            </a:r>
            <a:r>
              <a:rPr lang="en-US" altLang="zh-CN" sz="2800" dirty="0">
                <a:solidFill>
                  <a:schemeClr val="accent4"/>
                </a:solidFill>
                <a:latin typeface="+mj-ea"/>
              </a:rPr>
              <a:t>2022</a:t>
            </a:r>
            <a:r>
              <a:rPr lang="zh-CN" altLang="en-US" sz="2800" dirty="0">
                <a:solidFill>
                  <a:schemeClr val="accent4"/>
                </a:solidFill>
                <a:latin typeface="+mj-ea"/>
              </a:rPr>
              <a:t>年</a:t>
            </a:r>
            <a:r>
              <a:rPr lang="en-US" altLang="zh-CN" sz="2800" dirty="0">
                <a:solidFill>
                  <a:schemeClr val="accent4"/>
                </a:solidFill>
                <a:latin typeface="+mj-ea"/>
              </a:rPr>
              <a:t>11</a:t>
            </a:r>
            <a:r>
              <a:rPr lang="zh-CN" altLang="en-US" sz="2800" dirty="0">
                <a:solidFill>
                  <a:schemeClr val="accent4"/>
                </a:solidFill>
                <a:latin typeface="+mj-ea"/>
              </a:rPr>
              <a:t>月</a:t>
            </a:r>
            <a:r>
              <a:rPr lang="en-US" altLang="zh-CN" sz="2800" dirty="0">
                <a:solidFill>
                  <a:schemeClr val="accent4"/>
                </a:solidFill>
                <a:latin typeface="+mj-ea"/>
              </a:rPr>
              <a:t>2</a:t>
            </a:r>
            <a:r>
              <a:rPr lang="zh-CN" altLang="en-US" sz="2800" dirty="0">
                <a:solidFill>
                  <a:schemeClr val="accent4"/>
                </a:solidFill>
                <a:latin typeface="+mj-ea"/>
              </a:rPr>
              <a:t>日，住建部（建办市函</a:t>
            </a:r>
            <a:r>
              <a:rPr lang="en-US" altLang="zh-CN" sz="2800" dirty="0">
                <a:solidFill>
                  <a:schemeClr val="accent4"/>
                </a:solidFill>
                <a:latin typeface="+mj-ea"/>
              </a:rPr>
              <a:t>〔2022〕361</a:t>
            </a:r>
            <a:r>
              <a:rPr lang="zh-CN" altLang="en-US" sz="2800" dirty="0">
                <a:solidFill>
                  <a:schemeClr val="accent4"/>
                </a:solidFill>
                <a:latin typeface="+mj-ea"/>
              </a:rPr>
              <a:t>号）文件，“我部核发的工程勘察、工程设计、建筑业企业、工程监理企业资质，资质证书有效期于</a:t>
            </a:r>
            <a:r>
              <a:rPr lang="en-US" altLang="zh-CN" sz="2800" dirty="0">
                <a:solidFill>
                  <a:schemeClr val="accent4"/>
                </a:solidFill>
                <a:latin typeface="+mj-ea"/>
              </a:rPr>
              <a:t>2023</a:t>
            </a:r>
            <a:r>
              <a:rPr lang="zh-CN" altLang="en-US" sz="2800" dirty="0">
                <a:solidFill>
                  <a:schemeClr val="accent4"/>
                </a:solidFill>
                <a:latin typeface="+mj-ea"/>
              </a:rPr>
              <a:t>年</a:t>
            </a:r>
            <a:r>
              <a:rPr lang="en-US" altLang="zh-CN" sz="2800" dirty="0">
                <a:solidFill>
                  <a:schemeClr val="accent4"/>
                </a:solidFill>
                <a:latin typeface="+mj-ea"/>
              </a:rPr>
              <a:t>12</a:t>
            </a:r>
            <a:r>
              <a:rPr lang="zh-CN" altLang="en-US" sz="2800" dirty="0">
                <a:solidFill>
                  <a:schemeClr val="accent4"/>
                </a:solidFill>
                <a:latin typeface="+mj-ea"/>
              </a:rPr>
              <a:t>月</a:t>
            </a:r>
            <a:r>
              <a:rPr lang="en-US" altLang="zh-CN" sz="2800" dirty="0">
                <a:solidFill>
                  <a:schemeClr val="accent4"/>
                </a:solidFill>
                <a:latin typeface="+mj-ea"/>
              </a:rPr>
              <a:t>30</a:t>
            </a:r>
            <a:r>
              <a:rPr lang="zh-CN" altLang="en-US" sz="2800" dirty="0">
                <a:solidFill>
                  <a:schemeClr val="accent4"/>
                </a:solidFill>
                <a:latin typeface="+mj-ea"/>
              </a:rPr>
              <a:t>日前期满的，统一延期至</a:t>
            </a:r>
            <a:r>
              <a:rPr lang="en-US" altLang="zh-CN" sz="2800" dirty="0">
                <a:solidFill>
                  <a:schemeClr val="accent4"/>
                </a:solidFill>
                <a:latin typeface="+mj-ea"/>
              </a:rPr>
              <a:t>2023</a:t>
            </a:r>
            <a:r>
              <a:rPr lang="zh-CN" altLang="en-US" sz="2800" dirty="0">
                <a:solidFill>
                  <a:schemeClr val="accent4"/>
                </a:solidFill>
                <a:latin typeface="+mj-ea"/>
              </a:rPr>
              <a:t>年</a:t>
            </a:r>
            <a:r>
              <a:rPr lang="en-US" altLang="zh-CN" sz="2800" dirty="0">
                <a:solidFill>
                  <a:schemeClr val="accent4"/>
                </a:solidFill>
                <a:latin typeface="+mj-ea"/>
              </a:rPr>
              <a:t>12</a:t>
            </a:r>
            <a:r>
              <a:rPr lang="zh-CN" altLang="en-US" sz="2800" dirty="0">
                <a:solidFill>
                  <a:schemeClr val="accent4"/>
                </a:solidFill>
                <a:latin typeface="+mj-ea"/>
              </a:rPr>
              <a:t>月</a:t>
            </a:r>
            <a:r>
              <a:rPr lang="en-US" altLang="zh-CN" sz="2800" dirty="0">
                <a:solidFill>
                  <a:schemeClr val="accent4"/>
                </a:solidFill>
                <a:latin typeface="+mj-ea"/>
              </a:rPr>
              <a:t>31</a:t>
            </a:r>
            <a:r>
              <a:rPr lang="zh-CN" altLang="en-US" sz="2800" dirty="0">
                <a:solidFill>
                  <a:schemeClr val="accent4"/>
                </a:solidFill>
                <a:latin typeface="+mj-ea"/>
              </a:rPr>
              <a:t>日。上述资质有效期将在全国建筑市场监管公共服务平台自动延期，企业无需换领资质证书，原资质证书仍可用于工程招标投标等活动。”</a:t>
            </a:r>
            <a:endParaRPr lang="en-US" altLang="zh-CN" sz="2800" dirty="0">
              <a:solidFill>
                <a:schemeClr val="accent4"/>
              </a:solidFill>
              <a:latin typeface="+mj-ea"/>
            </a:endParaRPr>
          </a:p>
        </p:txBody>
      </p:sp>
    </p:spTree>
    <p:extLst>
      <p:ext uri="{BB962C8B-B14F-4D97-AF65-F5344CB8AC3E}">
        <p14:creationId xmlns:p14="http://schemas.microsoft.com/office/powerpoint/2010/main" val="749938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zh-CN" sz="3200" b="1" spc="300" dirty="0">
                <a:solidFill>
                  <a:schemeClr val="accent4">
                    <a:lumMod val="60000"/>
                    <a:lumOff val="40000"/>
                  </a:schemeClr>
                </a:solidFill>
                <a:latin typeface="黑体" panose="02010609060101010101" pitchFamily="49" charset="-122"/>
                <a:ea typeface="黑体" panose="02010609060101010101" pitchFamily="49" charset="-122"/>
              </a:rPr>
              <a:t>建设工程企业资质管理制度改革</a:t>
            </a: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工作</a:t>
            </a:r>
          </a:p>
        </p:txBody>
      </p:sp>
      <p:sp>
        <p:nvSpPr>
          <p:cNvPr id="14" name="文本框 13"/>
          <p:cNvSpPr txBox="1"/>
          <p:nvPr/>
        </p:nvSpPr>
        <p:spPr>
          <a:xfrm>
            <a:off x="1028700" y="1874414"/>
            <a:ext cx="10134600" cy="3226717"/>
          </a:xfrm>
          <a:prstGeom prst="rect">
            <a:avLst/>
          </a:prstGeom>
          <a:noFill/>
        </p:spPr>
        <p:txBody>
          <a:bodyPr wrap="square" rtlCol="0">
            <a:spAutoFit/>
          </a:bodyPr>
          <a:lstStyle/>
          <a:p>
            <a:pPr>
              <a:lnSpc>
                <a:spcPts val="5000"/>
              </a:lnSpc>
              <a:buClr>
                <a:schemeClr val="tx2">
                  <a:lumMod val="50000"/>
                  <a:lumOff val="50000"/>
                </a:schemeClr>
              </a:buClr>
            </a:pPr>
            <a:r>
              <a:rPr lang="zh-CN" altLang="en-US" sz="2800" dirty="0">
                <a:solidFill>
                  <a:schemeClr val="accent4"/>
                </a:solidFill>
                <a:latin typeface="+mj-ea"/>
              </a:rPr>
              <a:t>        为推进资质改革工作，并减轻企业负担，在资质改革方案中明确“</a:t>
            </a:r>
            <a:r>
              <a:rPr lang="zh-CN" altLang="zh-CN" sz="2800" dirty="0">
                <a:solidFill>
                  <a:schemeClr val="accent4"/>
                </a:solidFill>
                <a:latin typeface="+mj-ea"/>
              </a:rPr>
              <a:t>做好资质标准修订和换证工作，确保平稳过渡。开展建设工程企业资质管理规定、标准等修订工作，合理调整企业资质考核指标。设置</a:t>
            </a:r>
            <a:r>
              <a:rPr lang="en-US" altLang="zh-CN" sz="2800" dirty="0">
                <a:solidFill>
                  <a:schemeClr val="accent4"/>
                </a:solidFill>
                <a:latin typeface="+mj-ea"/>
              </a:rPr>
              <a:t>1</a:t>
            </a:r>
            <a:r>
              <a:rPr lang="zh-CN" altLang="zh-CN" sz="2800" dirty="0">
                <a:solidFill>
                  <a:schemeClr val="accent4"/>
                </a:solidFill>
                <a:latin typeface="+mj-ea"/>
              </a:rPr>
              <a:t>年过渡期，到期后实行简单换证，即按照新旧资质对应关系直接换发新资质证书，不再重新核定资质。</a:t>
            </a:r>
            <a:r>
              <a:rPr lang="zh-CN" altLang="en-US" sz="2800" dirty="0">
                <a:solidFill>
                  <a:schemeClr val="accent4"/>
                </a:solidFill>
                <a:latin typeface="+mj-ea"/>
              </a:rPr>
              <a:t>”</a:t>
            </a:r>
            <a:endParaRPr lang="en-US" altLang="zh-CN" sz="2800" dirty="0">
              <a:solidFill>
                <a:schemeClr val="accent4"/>
              </a:solidFill>
              <a:latin typeface="+mj-ea"/>
            </a:endParaRPr>
          </a:p>
        </p:txBody>
      </p:sp>
    </p:spTree>
    <p:extLst>
      <p:ext uri="{BB962C8B-B14F-4D97-AF65-F5344CB8AC3E}">
        <p14:creationId xmlns:p14="http://schemas.microsoft.com/office/powerpoint/2010/main" val="2657790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zh-CN" sz="3200" b="1" spc="300" dirty="0">
                <a:solidFill>
                  <a:schemeClr val="accent4">
                    <a:lumMod val="60000"/>
                    <a:lumOff val="40000"/>
                  </a:schemeClr>
                </a:solidFill>
                <a:latin typeface="黑体" panose="02010609060101010101" pitchFamily="49" charset="-122"/>
                <a:ea typeface="黑体" panose="02010609060101010101" pitchFamily="49" charset="-122"/>
              </a:rPr>
              <a:t>建设工程企业资质管理制度改革</a:t>
            </a: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工作</a:t>
            </a:r>
          </a:p>
        </p:txBody>
      </p:sp>
      <p:sp>
        <p:nvSpPr>
          <p:cNvPr id="14" name="文本框 13"/>
          <p:cNvSpPr txBox="1"/>
          <p:nvPr/>
        </p:nvSpPr>
        <p:spPr>
          <a:xfrm>
            <a:off x="1162924" y="1438186"/>
            <a:ext cx="10134600" cy="4509120"/>
          </a:xfrm>
          <a:prstGeom prst="rect">
            <a:avLst/>
          </a:prstGeom>
          <a:noFill/>
        </p:spPr>
        <p:txBody>
          <a:bodyPr wrap="square" rtlCol="0">
            <a:spAutoFit/>
          </a:bodyPr>
          <a:lstStyle/>
          <a:p>
            <a:pPr>
              <a:lnSpc>
                <a:spcPts val="5000"/>
              </a:lnSpc>
              <a:buClr>
                <a:schemeClr val="tx2">
                  <a:lumMod val="50000"/>
                  <a:lumOff val="50000"/>
                </a:schemeClr>
              </a:buClr>
            </a:pPr>
            <a:r>
              <a:rPr lang="zh-CN" altLang="en-US" sz="2800" dirty="0">
                <a:solidFill>
                  <a:schemeClr val="accent4"/>
                </a:solidFill>
                <a:latin typeface="+mj-ea"/>
              </a:rPr>
              <a:t>        </a:t>
            </a:r>
            <a:r>
              <a:rPr lang="zh-CN" altLang="zh-CN" sz="2800" dirty="0">
                <a:solidFill>
                  <a:schemeClr val="accent4"/>
                </a:solidFill>
                <a:latin typeface="+mj-ea"/>
              </a:rPr>
              <a:t>放宽准入限制，激发企业活力。住房和城乡建设部会同国务院有关主管部门制定统一的企业资质标准，大幅精简审批条件，放宽对企业资金、主要人员、工程业绩和技术装备等的考核要求。适当放宽部分资质承揽业务规模上限，多个资质合并的，新资质承揽业务范围相应扩大至整合前各资质许可范围内的业务，尽量减少政府对建筑市场微观活动的直接干预，充分发挥市场在资源配置中的决定性作用。</a:t>
            </a:r>
            <a:endParaRPr lang="en-US" altLang="zh-CN" sz="2800" dirty="0">
              <a:solidFill>
                <a:schemeClr val="accent4"/>
              </a:solidFill>
              <a:latin typeface="+mj-ea"/>
            </a:endParaRPr>
          </a:p>
        </p:txBody>
      </p:sp>
    </p:spTree>
    <p:extLst>
      <p:ext uri="{BB962C8B-B14F-4D97-AF65-F5344CB8AC3E}">
        <p14:creationId xmlns:p14="http://schemas.microsoft.com/office/powerpoint/2010/main" val="2927248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zh-CN" sz="3200" b="1" spc="300" dirty="0">
                <a:solidFill>
                  <a:schemeClr val="accent4">
                    <a:lumMod val="60000"/>
                    <a:lumOff val="40000"/>
                  </a:schemeClr>
                </a:solidFill>
                <a:latin typeface="黑体" panose="02010609060101010101" pitchFamily="49" charset="-122"/>
                <a:ea typeface="黑体" panose="02010609060101010101" pitchFamily="49" charset="-122"/>
              </a:rPr>
              <a:t>建设工程企业资质管理制度改革</a:t>
            </a: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工作</a:t>
            </a:r>
          </a:p>
        </p:txBody>
      </p:sp>
      <p:sp>
        <p:nvSpPr>
          <p:cNvPr id="14" name="文本框 13"/>
          <p:cNvSpPr txBox="1"/>
          <p:nvPr/>
        </p:nvSpPr>
        <p:spPr>
          <a:xfrm>
            <a:off x="1162924" y="1438186"/>
            <a:ext cx="10134600" cy="3867918"/>
          </a:xfrm>
          <a:prstGeom prst="rect">
            <a:avLst/>
          </a:prstGeom>
          <a:noFill/>
        </p:spPr>
        <p:txBody>
          <a:bodyPr wrap="square" rtlCol="0">
            <a:spAutoFit/>
          </a:bodyPr>
          <a:lstStyle/>
          <a:p>
            <a:pPr>
              <a:lnSpc>
                <a:spcPts val="5000"/>
              </a:lnSpc>
              <a:buClr>
                <a:schemeClr val="tx2">
                  <a:lumMod val="50000"/>
                  <a:lumOff val="50000"/>
                </a:schemeClr>
              </a:buClr>
            </a:pPr>
            <a:r>
              <a:rPr lang="zh-CN" altLang="en-US" sz="2800" dirty="0">
                <a:solidFill>
                  <a:schemeClr val="accent4"/>
                </a:solidFill>
                <a:latin typeface="+mj-ea"/>
              </a:rPr>
              <a:t>        </a:t>
            </a:r>
            <a:r>
              <a:rPr lang="zh-CN" altLang="zh-CN" sz="2800" dirty="0">
                <a:solidFill>
                  <a:schemeClr val="accent4"/>
                </a:solidFill>
                <a:latin typeface="+mj-ea"/>
              </a:rPr>
              <a:t>下放审批权限，方便企业办事。进一步加大放权力度，选择工作基础较好的地方和部分资质类别，开展企业资质审批权下放试点，将除综合资质外的其他等级资质，下放至省级及以下有关主管部门审批（其中，涉及公路、水运、水利、通信、铁路、民航等资质的审批权限由国务院住房和城乡建设主管部门会同国务院有关部门根据实际情况决定），</a:t>
            </a:r>
            <a:endParaRPr lang="en-US" altLang="zh-CN" sz="2800" dirty="0">
              <a:solidFill>
                <a:schemeClr val="accent4"/>
              </a:solidFill>
              <a:latin typeface="+mj-ea"/>
            </a:endParaRPr>
          </a:p>
        </p:txBody>
      </p:sp>
    </p:spTree>
    <p:extLst>
      <p:ext uri="{BB962C8B-B14F-4D97-AF65-F5344CB8AC3E}">
        <p14:creationId xmlns:p14="http://schemas.microsoft.com/office/powerpoint/2010/main" val="2598255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zh-CN" sz="3200" b="1" spc="300" dirty="0">
                <a:solidFill>
                  <a:schemeClr val="accent4">
                    <a:lumMod val="60000"/>
                    <a:lumOff val="40000"/>
                  </a:schemeClr>
                </a:solidFill>
                <a:latin typeface="黑体" panose="02010609060101010101" pitchFamily="49" charset="-122"/>
                <a:ea typeface="黑体" panose="02010609060101010101" pitchFamily="49" charset="-122"/>
              </a:rPr>
              <a:t>建设工程企业资质管理制度改革</a:t>
            </a: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工作</a:t>
            </a:r>
          </a:p>
        </p:txBody>
      </p:sp>
      <p:sp>
        <p:nvSpPr>
          <p:cNvPr id="14" name="文本框 13"/>
          <p:cNvSpPr txBox="1"/>
          <p:nvPr/>
        </p:nvSpPr>
        <p:spPr>
          <a:xfrm>
            <a:off x="1028700" y="1152961"/>
            <a:ext cx="10134600" cy="5150321"/>
          </a:xfrm>
          <a:prstGeom prst="rect">
            <a:avLst/>
          </a:prstGeom>
          <a:noFill/>
        </p:spPr>
        <p:txBody>
          <a:bodyPr wrap="square" rtlCol="0">
            <a:spAutoFit/>
          </a:bodyPr>
          <a:lstStyle/>
          <a:p>
            <a:pPr>
              <a:lnSpc>
                <a:spcPts val="5000"/>
              </a:lnSpc>
              <a:buClr>
                <a:schemeClr val="tx2">
                  <a:lumMod val="50000"/>
                  <a:lumOff val="50000"/>
                </a:schemeClr>
              </a:buClr>
            </a:pPr>
            <a:r>
              <a:rPr lang="zh-CN" altLang="en-US" sz="2800" dirty="0">
                <a:solidFill>
                  <a:schemeClr val="accent4"/>
                </a:solidFill>
                <a:latin typeface="+mj-ea"/>
              </a:rPr>
              <a:t>        </a:t>
            </a:r>
            <a:r>
              <a:rPr lang="zh-CN" altLang="zh-CN" sz="2800" dirty="0">
                <a:solidFill>
                  <a:schemeClr val="accent4"/>
                </a:solidFill>
                <a:latin typeface="+mj-ea"/>
              </a:rPr>
              <a:t>优化审批服务，推行告知承诺制。深化“互联网＋政务服务”，加快推动企业资质审批事项线上办理，实行全程网上申报和审批，逐步推行电子资质证书，实现企业资质审批“一网通办”，并在全国建筑市场监管公共服务平台公开发布企业资质信息。简化各类证明事项，凡是通过政府部门间信息共享可以获取的证明材料，一律不再要求企业提供。加快推行企业资质审批告知承诺制，进一步扩大告知承诺制使用范围，明确审批标准，逐步提升企业资质审批的规范化和便利化水平。</a:t>
            </a:r>
            <a:endParaRPr lang="en-US" altLang="zh-CN" sz="2800" dirty="0">
              <a:solidFill>
                <a:schemeClr val="accent4"/>
              </a:solidFill>
              <a:latin typeface="+mj-ea"/>
            </a:endParaRPr>
          </a:p>
        </p:txBody>
      </p:sp>
    </p:spTree>
    <p:extLst>
      <p:ext uri="{BB962C8B-B14F-4D97-AF65-F5344CB8AC3E}">
        <p14:creationId xmlns:p14="http://schemas.microsoft.com/office/powerpoint/2010/main" val="324343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zh-CN" sz="3200" b="1" spc="300" dirty="0">
                <a:solidFill>
                  <a:schemeClr val="accent4">
                    <a:lumMod val="60000"/>
                    <a:lumOff val="40000"/>
                  </a:schemeClr>
                </a:solidFill>
                <a:latin typeface="黑体" panose="02010609060101010101" pitchFamily="49" charset="-122"/>
                <a:ea typeface="黑体" panose="02010609060101010101" pitchFamily="49" charset="-122"/>
              </a:rPr>
              <a:t>建设工程企业资质管理制度改革</a:t>
            </a: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工作</a:t>
            </a:r>
          </a:p>
        </p:txBody>
      </p:sp>
      <p:sp>
        <p:nvSpPr>
          <p:cNvPr id="14" name="文本框 13"/>
          <p:cNvSpPr txBox="1"/>
          <p:nvPr/>
        </p:nvSpPr>
        <p:spPr>
          <a:xfrm>
            <a:off x="1028700" y="1656300"/>
            <a:ext cx="10134600" cy="3867918"/>
          </a:xfrm>
          <a:prstGeom prst="rect">
            <a:avLst/>
          </a:prstGeom>
          <a:noFill/>
        </p:spPr>
        <p:txBody>
          <a:bodyPr wrap="square" rtlCol="0">
            <a:spAutoFit/>
          </a:bodyPr>
          <a:lstStyle/>
          <a:p>
            <a:pPr>
              <a:lnSpc>
                <a:spcPts val="5000"/>
              </a:lnSpc>
              <a:buClr>
                <a:schemeClr val="tx2">
                  <a:lumMod val="50000"/>
                  <a:lumOff val="50000"/>
                </a:schemeClr>
              </a:buClr>
            </a:pPr>
            <a:r>
              <a:rPr lang="zh-CN" altLang="en-US" sz="2800" dirty="0">
                <a:solidFill>
                  <a:schemeClr val="accent4"/>
                </a:solidFill>
                <a:latin typeface="+mj-ea"/>
              </a:rPr>
              <a:t>        </a:t>
            </a:r>
            <a:r>
              <a:rPr lang="zh-CN" altLang="zh-CN" sz="2800" dirty="0">
                <a:solidFill>
                  <a:schemeClr val="accent4"/>
                </a:solidFill>
                <a:latin typeface="+mj-ea"/>
              </a:rPr>
              <a:t>加强事中事后监管，保障工程质量安全。坚持放管结合，加大资质审批后的动态监管力度，创新监管方式和手段，全面推行“双随机、一公开”监管方式和“互联网</a:t>
            </a:r>
            <a:r>
              <a:rPr lang="en-US" altLang="zh-CN" sz="2800" dirty="0">
                <a:solidFill>
                  <a:schemeClr val="accent4"/>
                </a:solidFill>
                <a:latin typeface="+mj-ea"/>
              </a:rPr>
              <a:t>+</a:t>
            </a:r>
            <a:r>
              <a:rPr lang="zh-CN" altLang="zh-CN" sz="2800" dirty="0">
                <a:solidFill>
                  <a:schemeClr val="accent4"/>
                </a:solidFill>
                <a:latin typeface="+mj-ea"/>
              </a:rPr>
              <a:t>监管”模式，强化工程建设各方主体责任落实，加大对转包、违法分包、资质挂靠等违法违规行为查处力度，强化事后责任追究，对负有工程质量安全事故责任的企业、人员依法严厉追究法律责任。</a:t>
            </a:r>
            <a:endParaRPr lang="en-US" altLang="zh-CN" sz="2800" dirty="0">
              <a:solidFill>
                <a:schemeClr val="accent4"/>
              </a:solidFill>
              <a:latin typeface="+mj-ea"/>
            </a:endParaRPr>
          </a:p>
        </p:txBody>
      </p:sp>
    </p:spTree>
    <p:extLst>
      <p:ext uri="{BB962C8B-B14F-4D97-AF65-F5344CB8AC3E}">
        <p14:creationId xmlns:p14="http://schemas.microsoft.com/office/powerpoint/2010/main" val="2200932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94715" y="1675130"/>
            <a:ext cx="3213735" cy="1557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3" name="文本框 22"/>
          <p:cNvSpPr txBox="1"/>
          <p:nvPr/>
        </p:nvSpPr>
        <p:spPr>
          <a:xfrm>
            <a:off x="1138237" y="1959313"/>
            <a:ext cx="2726689" cy="83099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rPr>
              <a:t>取消特级资质，设立施工综合资质。</a:t>
            </a:r>
          </a:p>
        </p:txBody>
      </p:sp>
      <p:grpSp>
        <p:nvGrpSpPr>
          <p:cNvPr id="2" name="Group 4"/>
          <p:cNvGrpSpPr>
            <a:grpSpLocks noChangeAspect="1"/>
          </p:cNvGrpSpPr>
          <p:nvPr/>
        </p:nvGrpSpPr>
        <p:grpSpPr bwMode="auto">
          <a:xfrm>
            <a:off x="4804726" y="1445746"/>
            <a:ext cx="2369874" cy="3862270"/>
            <a:chOff x="2821" y="392"/>
            <a:chExt cx="1244" cy="2853"/>
          </a:xfrm>
        </p:grpSpPr>
        <p:sp>
          <p:nvSpPr>
            <p:cNvPr id="36" name="Freeform 8"/>
            <p:cNvSpPr/>
            <p:nvPr/>
          </p:nvSpPr>
          <p:spPr bwMode="auto">
            <a:xfrm>
              <a:off x="2821" y="2574"/>
              <a:ext cx="595" cy="6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37" name="Freeform 9"/>
            <p:cNvSpPr/>
            <p:nvPr/>
          </p:nvSpPr>
          <p:spPr bwMode="auto">
            <a:xfrm>
              <a:off x="2821" y="2207"/>
              <a:ext cx="1244" cy="710"/>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9" name="Freeform 10"/>
            <p:cNvSpPr/>
            <p:nvPr/>
          </p:nvSpPr>
          <p:spPr bwMode="auto">
            <a:xfrm>
              <a:off x="3416" y="2551"/>
              <a:ext cx="649" cy="694"/>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39" name="Freeform 11"/>
            <p:cNvSpPr/>
            <p:nvPr/>
          </p:nvSpPr>
          <p:spPr bwMode="auto">
            <a:xfrm>
              <a:off x="2821" y="1994"/>
              <a:ext cx="595" cy="6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40" name="Freeform 12"/>
            <p:cNvSpPr/>
            <p:nvPr/>
          </p:nvSpPr>
          <p:spPr bwMode="auto">
            <a:xfrm>
              <a:off x="2821" y="1628"/>
              <a:ext cx="1244" cy="709"/>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10" name="Freeform 13"/>
            <p:cNvSpPr/>
            <p:nvPr/>
          </p:nvSpPr>
          <p:spPr bwMode="auto">
            <a:xfrm>
              <a:off x="3416" y="1971"/>
              <a:ext cx="649" cy="694"/>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42" name="Freeform 14"/>
            <p:cNvSpPr/>
            <p:nvPr/>
          </p:nvSpPr>
          <p:spPr bwMode="auto">
            <a:xfrm>
              <a:off x="2821" y="1353"/>
              <a:ext cx="595" cy="6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43" name="Freeform 15"/>
            <p:cNvSpPr/>
            <p:nvPr/>
          </p:nvSpPr>
          <p:spPr bwMode="auto">
            <a:xfrm>
              <a:off x="2821" y="987"/>
              <a:ext cx="1244" cy="709"/>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4">
                <a:lumMod val="40000"/>
                <a:lumOff val="60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11" name="Freeform 16"/>
            <p:cNvSpPr/>
            <p:nvPr/>
          </p:nvSpPr>
          <p:spPr bwMode="auto">
            <a:xfrm>
              <a:off x="3416" y="1330"/>
              <a:ext cx="649" cy="694"/>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45" name="Freeform 17"/>
            <p:cNvSpPr/>
            <p:nvPr/>
          </p:nvSpPr>
          <p:spPr bwMode="auto">
            <a:xfrm>
              <a:off x="2821" y="758"/>
              <a:ext cx="595" cy="6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5">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12" name="Freeform 18"/>
            <p:cNvSpPr/>
            <p:nvPr/>
          </p:nvSpPr>
          <p:spPr bwMode="auto">
            <a:xfrm>
              <a:off x="2821" y="392"/>
              <a:ext cx="1244" cy="709"/>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5">
                <a:lumMod val="40000"/>
                <a:lumOff val="60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sp>
          <p:nvSpPr>
            <p:cNvPr id="13" name="Freeform 19"/>
            <p:cNvSpPr/>
            <p:nvPr/>
          </p:nvSpPr>
          <p:spPr bwMode="auto">
            <a:xfrm>
              <a:off x="3416" y="735"/>
              <a:ext cx="649" cy="694"/>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5"/>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黑体" panose="02010609060101010101" pitchFamily="49" charset="-122"/>
                <a:ea typeface="黑体" panose="02010609060101010101" pitchFamily="49" charset="-122"/>
              </a:endParaRPr>
            </a:p>
          </p:txBody>
        </p:sp>
      </p:grpSp>
      <p:sp>
        <p:nvSpPr>
          <p:cNvPr id="29" name="矩形 28"/>
          <p:cNvSpPr/>
          <p:nvPr/>
        </p:nvSpPr>
        <p:spPr>
          <a:xfrm>
            <a:off x="894715" y="3731260"/>
            <a:ext cx="3213735" cy="1557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02" name="文本框 101"/>
          <p:cNvSpPr txBox="1"/>
          <p:nvPr/>
        </p:nvSpPr>
        <p:spPr>
          <a:xfrm>
            <a:off x="1138237" y="3907155"/>
            <a:ext cx="2707957" cy="1200329"/>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rPr>
              <a:t>将原一、二、三级资质调整为甲乙两级资质。</a:t>
            </a:r>
          </a:p>
        </p:txBody>
      </p:sp>
      <p:sp>
        <p:nvSpPr>
          <p:cNvPr id="114" name="矩形 113"/>
          <p:cNvSpPr/>
          <p:nvPr/>
        </p:nvSpPr>
        <p:spPr>
          <a:xfrm>
            <a:off x="7858760" y="1640205"/>
            <a:ext cx="3213735" cy="1557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16" name="文本框 115"/>
          <p:cNvSpPr txBox="1"/>
          <p:nvPr/>
        </p:nvSpPr>
        <p:spPr>
          <a:xfrm>
            <a:off x="8256933" y="1835733"/>
            <a:ext cx="2796829" cy="83099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rPr>
              <a:t>大幅度压减资质总数。</a:t>
            </a:r>
          </a:p>
        </p:txBody>
      </p:sp>
      <p:sp>
        <p:nvSpPr>
          <p:cNvPr id="123" name="矩形 122"/>
          <p:cNvSpPr/>
          <p:nvPr/>
        </p:nvSpPr>
        <p:spPr>
          <a:xfrm>
            <a:off x="7858760" y="3696335"/>
            <a:ext cx="3213735" cy="1557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25" name="文本框 124"/>
          <p:cNvSpPr txBox="1"/>
          <p:nvPr/>
        </p:nvSpPr>
        <p:spPr>
          <a:xfrm>
            <a:off x="8140066" y="3872230"/>
            <a:ext cx="2832734" cy="83099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rPr>
              <a:t>增设民航工程施工总承包资质。</a:t>
            </a:r>
          </a:p>
        </p:txBody>
      </p:sp>
      <p:cxnSp>
        <p:nvCxnSpPr>
          <p:cNvPr id="132" name="肘形连接符 131"/>
          <p:cNvCxnSpPr/>
          <p:nvPr/>
        </p:nvCxnSpPr>
        <p:spPr>
          <a:xfrm>
            <a:off x="7020560" y="2103120"/>
            <a:ext cx="1119505" cy="584835"/>
          </a:xfrm>
          <a:prstGeom prst="bentConnector3">
            <a:avLst>
              <a:gd name="adj1" fmla="val 50028"/>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肘形连接符 132"/>
          <p:cNvCxnSpPr/>
          <p:nvPr/>
        </p:nvCxnSpPr>
        <p:spPr>
          <a:xfrm rot="10800000" flipV="1">
            <a:off x="3874770" y="2849880"/>
            <a:ext cx="1090930" cy="262890"/>
          </a:xfrm>
          <a:prstGeom prst="bentConnector3">
            <a:avLst>
              <a:gd name="adj1" fmla="val 4994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肘形连接符 133"/>
          <p:cNvCxnSpPr/>
          <p:nvPr/>
        </p:nvCxnSpPr>
        <p:spPr>
          <a:xfrm rot="10800000" flipV="1">
            <a:off x="3846195" y="3860800"/>
            <a:ext cx="1119505" cy="525780"/>
          </a:xfrm>
          <a:prstGeom prst="bentConnector3">
            <a:avLst>
              <a:gd name="adj1" fmla="val 4997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肘形连接符 150"/>
          <p:cNvCxnSpPr/>
          <p:nvPr/>
        </p:nvCxnSpPr>
        <p:spPr>
          <a:xfrm>
            <a:off x="7010400" y="4552315"/>
            <a:ext cx="1129665" cy="603250"/>
          </a:xfrm>
          <a:prstGeom prst="bentConnector3">
            <a:avLst>
              <a:gd name="adj1" fmla="val 50028"/>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58528E87-056E-49B2-AFA8-8EBE4FFE408B}"/>
              </a:ext>
            </a:extLst>
          </p:cNvPr>
          <p:cNvSpPr txBox="1"/>
          <p:nvPr/>
        </p:nvSpPr>
        <p:spPr>
          <a:xfrm>
            <a:off x="356143" y="554718"/>
            <a:ext cx="5396957"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建筑业企业资质新标准</a:t>
            </a:r>
          </a:p>
        </p:txBody>
      </p:sp>
    </p:spTree>
    <p:extLst>
      <p:ext uri="{BB962C8B-B14F-4D97-AF65-F5344CB8AC3E}">
        <p14:creationId xmlns:p14="http://schemas.microsoft.com/office/powerpoint/2010/main" val="2943022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3644357"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施工综合资质</a:t>
            </a:r>
          </a:p>
        </p:txBody>
      </p:sp>
      <p:sp>
        <p:nvSpPr>
          <p:cNvPr id="14" name="文本框 13"/>
          <p:cNvSpPr txBox="1"/>
          <p:nvPr/>
        </p:nvSpPr>
        <p:spPr>
          <a:xfrm>
            <a:off x="1828801" y="1429186"/>
            <a:ext cx="8296274" cy="4236609"/>
          </a:xfrm>
          <a:prstGeom prst="rect">
            <a:avLst/>
          </a:prstGeom>
          <a:noFill/>
        </p:spPr>
        <p:txBody>
          <a:bodyPr wrap="square" rtlCol="0">
            <a:spAutoFit/>
          </a:bodyPr>
          <a:lstStyle/>
          <a:p>
            <a:pPr indent="457200" algn="just">
              <a:lnSpc>
                <a:spcPts val="5500"/>
              </a:lnSpc>
              <a:buClr>
                <a:schemeClr val="tx2">
                  <a:lumMod val="50000"/>
                  <a:lumOff val="50000"/>
                </a:schemeClr>
              </a:buClr>
            </a:pPr>
            <a:r>
              <a:rPr lang="zh-TW" altLang="zh-CN" sz="2800" dirty="0">
                <a:solidFill>
                  <a:schemeClr val="accent4"/>
                </a:solidFill>
                <a:latin typeface="+mj-ea"/>
              </a:rPr>
              <a:t>申请建筑业企业资质应具备下列基本条件：</a:t>
            </a:r>
            <a:endParaRPr lang="en-US" altLang="zh-TW" sz="2800" dirty="0">
              <a:solidFill>
                <a:schemeClr val="accent4"/>
              </a:solidFill>
              <a:latin typeface="+mj-ea"/>
            </a:endParaRPr>
          </a:p>
          <a:p>
            <a:pPr indent="457200" algn="just">
              <a:lnSpc>
                <a:spcPts val="5500"/>
              </a:lnSpc>
              <a:buClr>
                <a:schemeClr val="tx2">
                  <a:lumMod val="50000"/>
                  <a:lumOff val="50000"/>
                </a:schemeClr>
              </a:buClr>
            </a:pPr>
            <a:endParaRPr lang="zh-CN" altLang="zh-CN" sz="2800" dirty="0">
              <a:solidFill>
                <a:schemeClr val="accent4"/>
              </a:solidFill>
              <a:latin typeface="+mj-ea"/>
            </a:endParaRPr>
          </a:p>
          <a:p>
            <a:pPr indent="457200" algn="just">
              <a:lnSpc>
                <a:spcPts val="5500"/>
              </a:lnSpc>
              <a:buClr>
                <a:schemeClr val="tx2">
                  <a:lumMod val="50000"/>
                  <a:lumOff val="50000"/>
                </a:schemeClr>
              </a:buClr>
            </a:pPr>
            <a:r>
              <a:rPr lang="zh-CN" altLang="en-US" sz="2800" dirty="0">
                <a:solidFill>
                  <a:schemeClr val="accent4"/>
                </a:solidFill>
                <a:latin typeface="+mj-ea"/>
              </a:rPr>
              <a:t>一、标准要求的资产</a:t>
            </a:r>
            <a:r>
              <a:rPr lang="zh-TW" altLang="zh-CN" sz="2800" dirty="0">
                <a:solidFill>
                  <a:schemeClr val="accent4"/>
                </a:solidFill>
                <a:latin typeface="+mj-ea"/>
              </a:rPr>
              <a:t>；</a:t>
            </a:r>
            <a:endParaRPr lang="zh-CN" altLang="zh-CN" sz="2800" dirty="0">
              <a:solidFill>
                <a:schemeClr val="accent4"/>
              </a:solidFill>
              <a:latin typeface="+mj-ea"/>
            </a:endParaRPr>
          </a:p>
          <a:p>
            <a:pPr indent="457200" algn="just">
              <a:lnSpc>
                <a:spcPts val="5500"/>
              </a:lnSpc>
              <a:buClr>
                <a:schemeClr val="tx2">
                  <a:lumMod val="50000"/>
                  <a:lumOff val="50000"/>
                </a:schemeClr>
              </a:buClr>
            </a:pPr>
            <a:r>
              <a:rPr lang="zh-CN" altLang="en-US" sz="2800" dirty="0">
                <a:solidFill>
                  <a:schemeClr val="accent4"/>
                </a:solidFill>
                <a:latin typeface="+mj-ea"/>
              </a:rPr>
              <a:t>二、标准要求的注册建造师及工程技术人员</a:t>
            </a:r>
            <a:r>
              <a:rPr lang="zh-TW" altLang="zh-CN" sz="2800" dirty="0">
                <a:solidFill>
                  <a:schemeClr val="accent4"/>
                </a:solidFill>
                <a:latin typeface="+mj-ea"/>
              </a:rPr>
              <a:t>；</a:t>
            </a:r>
            <a:endParaRPr lang="zh-CN" altLang="zh-CN" sz="2800" dirty="0">
              <a:solidFill>
                <a:schemeClr val="accent4"/>
              </a:solidFill>
              <a:latin typeface="+mj-ea"/>
            </a:endParaRPr>
          </a:p>
          <a:p>
            <a:pPr indent="457200" algn="just">
              <a:lnSpc>
                <a:spcPts val="5500"/>
              </a:lnSpc>
              <a:buClr>
                <a:schemeClr val="tx2">
                  <a:lumMod val="50000"/>
                  <a:lumOff val="50000"/>
                </a:schemeClr>
              </a:buClr>
            </a:pPr>
            <a:r>
              <a:rPr lang="zh-CN" altLang="en-US" sz="2800" dirty="0">
                <a:solidFill>
                  <a:schemeClr val="accent4"/>
                </a:solidFill>
                <a:latin typeface="+mj-ea"/>
              </a:rPr>
              <a:t>三、标准要求的工程业绩</a:t>
            </a:r>
            <a:r>
              <a:rPr lang="zh-TW" altLang="zh-CN" sz="2800" dirty="0">
                <a:solidFill>
                  <a:schemeClr val="accent4"/>
                </a:solidFill>
                <a:latin typeface="+mj-ea"/>
              </a:rPr>
              <a:t>；</a:t>
            </a:r>
            <a:endParaRPr lang="zh-CN" altLang="zh-CN" sz="2800" dirty="0">
              <a:solidFill>
                <a:schemeClr val="accent4"/>
              </a:solidFill>
              <a:latin typeface="+mj-ea"/>
            </a:endParaRPr>
          </a:p>
          <a:p>
            <a:pPr indent="457200" algn="just">
              <a:lnSpc>
                <a:spcPts val="5500"/>
              </a:lnSpc>
              <a:buClr>
                <a:schemeClr val="tx2">
                  <a:lumMod val="50000"/>
                  <a:lumOff val="50000"/>
                </a:schemeClr>
              </a:buClr>
            </a:pPr>
            <a:r>
              <a:rPr lang="zh-CN" altLang="en-US" sz="2800" dirty="0">
                <a:solidFill>
                  <a:schemeClr val="accent4"/>
                </a:solidFill>
                <a:latin typeface="+mj-ea"/>
              </a:rPr>
              <a:t>四、标准要求的技术装备</a:t>
            </a:r>
            <a:r>
              <a:rPr lang="zh-TW" altLang="zh-CN" sz="2800" dirty="0">
                <a:solidFill>
                  <a:schemeClr val="accent4"/>
                </a:solidFill>
                <a:latin typeface="+mj-ea"/>
              </a:rPr>
              <a:t>。</a:t>
            </a:r>
            <a:endParaRPr lang="en-US" altLang="zh-CN" sz="2800" dirty="0">
              <a:solidFill>
                <a:schemeClr val="accent4"/>
              </a:solidFill>
              <a:latin typeface="+mj-ea"/>
            </a:endParaRPr>
          </a:p>
        </p:txBody>
      </p:sp>
    </p:spTree>
    <p:extLst>
      <p:ext uri="{BB962C8B-B14F-4D97-AF65-F5344CB8AC3E}">
        <p14:creationId xmlns:p14="http://schemas.microsoft.com/office/powerpoint/2010/main" val="321323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6882857"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施工综合资质的企业资信能力</a:t>
            </a:r>
          </a:p>
        </p:txBody>
      </p:sp>
      <p:sp>
        <p:nvSpPr>
          <p:cNvPr id="14" name="文本框 13"/>
          <p:cNvSpPr txBox="1"/>
          <p:nvPr/>
        </p:nvSpPr>
        <p:spPr>
          <a:xfrm>
            <a:off x="2295526" y="1848286"/>
            <a:ext cx="8324849" cy="3795013"/>
          </a:xfrm>
          <a:prstGeom prst="rect">
            <a:avLst/>
          </a:prstGeom>
          <a:noFill/>
        </p:spPr>
        <p:txBody>
          <a:bodyPr wrap="square" rtlCol="0">
            <a:spAutoFit/>
          </a:bodyPr>
          <a:lstStyle/>
          <a:p>
            <a:pPr lvl="0">
              <a:lnSpc>
                <a:spcPts val="6000"/>
              </a:lnSpc>
              <a:buClr>
                <a:schemeClr val="tx2">
                  <a:lumMod val="50000"/>
                  <a:lumOff val="50000"/>
                </a:schemeClr>
              </a:buClr>
            </a:pPr>
            <a:r>
              <a:rPr lang="en-US" altLang="zh-TW" sz="2800" dirty="0">
                <a:solidFill>
                  <a:schemeClr val="accent4"/>
                </a:solidFill>
                <a:latin typeface="+mj-ea"/>
              </a:rPr>
              <a:t>1</a:t>
            </a:r>
            <a:r>
              <a:rPr lang="zh-CN" altLang="en-US" sz="2800" dirty="0">
                <a:solidFill>
                  <a:schemeClr val="accent4"/>
                </a:solidFill>
                <a:latin typeface="+mj-ea"/>
              </a:rPr>
              <a:t>、</a:t>
            </a:r>
            <a:r>
              <a:rPr lang="zh-TW" altLang="zh-CN" sz="2800" dirty="0">
                <a:solidFill>
                  <a:schemeClr val="accent4"/>
                </a:solidFill>
                <a:latin typeface="+mj-ea"/>
              </a:rPr>
              <a:t>净资产</a:t>
            </a:r>
            <a:r>
              <a:rPr lang="en-US" altLang="zh-CN" sz="2800" dirty="0">
                <a:solidFill>
                  <a:schemeClr val="accent4"/>
                </a:solidFill>
                <a:latin typeface="+mj-ea"/>
              </a:rPr>
              <a:t>3.6</a:t>
            </a:r>
            <a:r>
              <a:rPr lang="zh-TW" altLang="zh-CN" sz="2800" dirty="0">
                <a:solidFill>
                  <a:schemeClr val="accent4"/>
                </a:solidFill>
                <a:latin typeface="+mj-ea"/>
              </a:rPr>
              <a:t>亿元</a:t>
            </a:r>
            <a:r>
              <a:rPr lang="zh-CN" altLang="en-US" sz="2800" dirty="0">
                <a:solidFill>
                  <a:schemeClr val="accent4"/>
                </a:solidFill>
                <a:latin typeface="+mj-ea"/>
              </a:rPr>
              <a:t>；</a:t>
            </a:r>
            <a:endParaRPr lang="zh-CN" altLang="zh-CN" sz="2800" dirty="0">
              <a:solidFill>
                <a:schemeClr val="accent4"/>
              </a:solidFill>
              <a:latin typeface="+mj-ea"/>
            </a:endParaRPr>
          </a:p>
          <a:p>
            <a:pPr lvl="0">
              <a:lnSpc>
                <a:spcPts val="6000"/>
              </a:lnSpc>
              <a:buClr>
                <a:schemeClr val="tx2">
                  <a:lumMod val="50000"/>
                  <a:lumOff val="50000"/>
                </a:schemeClr>
              </a:buClr>
            </a:pPr>
            <a:r>
              <a:rPr lang="en-US" altLang="zh-TW" sz="2800" dirty="0">
                <a:solidFill>
                  <a:schemeClr val="accent4"/>
                </a:solidFill>
                <a:latin typeface="+mj-ea"/>
              </a:rPr>
              <a:t>2</a:t>
            </a:r>
            <a:r>
              <a:rPr lang="zh-CN" altLang="en-US" sz="2800" dirty="0">
                <a:solidFill>
                  <a:schemeClr val="accent4"/>
                </a:solidFill>
                <a:latin typeface="+mj-ea"/>
              </a:rPr>
              <a:t>、</a:t>
            </a:r>
            <a:r>
              <a:rPr lang="zh-TW" altLang="zh-CN" sz="2800" dirty="0">
                <a:solidFill>
                  <a:schemeClr val="accent4"/>
                </a:solidFill>
                <a:latin typeface="+mj-ea"/>
              </a:rPr>
              <a:t>近3年建筑业增值税</a:t>
            </a:r>
            <a:r>
              <a:rPr lang="zh-CN" altLang="en-US" sz="2800" dirty="0">
                <a:solidFill>
                  <a:schemeClr val="accent4"/>
                </a:solidFill>
                <a:latin typeface="+mj-ea"/>
              </a:rPr>
              <a:t>平</a:t>
            </a:r>
            <a:r>
              <a:rPr lang="zh-TW" altLang="zh-CN" sz="2800" dirty="0">
                <a:solidFill>
                  <a:schemeClr val="accent4"/>
                </a:solidFill>
                <a:latin typeface="+mj-ea"/>
              </a:rPr>
              <a:t>均在</a:t>
            </a:r>
            <a:r>
              <a:rPr lang="en-US" altLang="zh-TW" sz="2800" dirty="0">
                <a:solidFill>
                  <a:schemeClr val="accent4"/>
                </a:solidFill>
                <a:latin typeface="+mj-ea"/>
              </a:rPr>
              <a:t>5000</a:t>
            </a:r>
            <a:r>
              <a:rPr lang="zh-CN" altLang="en-US" sz="2800" dirty="0">
                <a:solidFill>
                  <a:schemeClr val="accent4"/>
                </a:solidFill>
                <a:latin typeface="+mj-ea"/>
              </a:rPr>
              <a:t>万</a:t>
            </a:r>
            <a:r>
              <a:rPr lang="zh-TW" altLang="zh-CN" sz="2800" dirty="0">
                <a:solidFill>
                  <a:schemeClr val="accent4"/>
                </a:solidFill>
                <a:latin typeface="+mj-ea"/>
              </a:rPr>
              <a:t>元</a:t>
            </a:r>
            <a:r>
              <a:rPr lang="zh-CN" altLang="en-US" sz="2800" dirty="0">
                <a:solidFill>
                  <a:schemeClr val="accent4"/>
                </a:solidFill>
                <a:latin typeface="+mj-ea"/>
              </a:rPr>
              <a:t>；</a:t>
            </a:r>
            <a:endParaRPr lang="zh-CN" altLang="zh-CN" sz="2800" dirty="0">
              <a:solidFill>
                <a:schemeClr val="accent4"/>
              </a:solidFill>
              <a:latin typeface="+mj-ea"/>
            </a:endParaRPr>
          </a:p>
          <a:p>
            <a:pPr lvl="0">
              <a:lnSpc>
                <a:spcPts val="6000"/>
              </a:lnSpc>
              <a:buClr>
                <a:schemeClr val="tx2">
                  <a:lumMod val="50000"/>
                  <a:lumOff val="50000"/>
                </a:schemeClr>
              </a:buClr>
            </a:pPr>
            <a:r>
              <a:rPr lang="en-US" altLang="zh-TW" sz="2800" dirty="0">
                <a:solidFill>
                  <a:schemeClr val="accent4"/>
                </a:solidFill>
                <a:latin typeface="+mj-ea"/>
              </a:rPr>
              <a:t>3</a:t>
            </a:r>
            <a:r>
              <a:rPr lang="zh-CN" altLang="en-US" sz="2800" dirty="0">
                <a:solidFill>
                  <a:schemeClr val="accent4"/>
                </a:solidFill>
                <a:latin typeface="+mj-ea"/>
              </a:rPr>
              <a:t>、</a:t>
            </a:r>
            <a:r>
              <a:rPr lang="zh-TW" altLang="zh-CN" sz="2800" dirty="0">
                <a:solidFill>
                  <a:schemeClr val="accent4"/>
                </a:solidFill>
                <a:latin typeface="+mj-ea"/>
              </a:rPr>
              <a:t>银行授信额度近</a:t>
            </a:r>
            <a:r>
              <a:rPr lang="en-US" altLang="zh-TW" sz="2800" dirty="0">
                <a:solidFill>
                  <a:schemeClr val="accent4"/>
                </a:solidFill>
                <a:latin typeface="+mj-ea"/>
              </a:rPr>
              <a:t>3</a:t>
            </a:r>
            <a:r>
              <a:rPr lang="zh-TW" altLang="zh-CN" sz="2800" dirty="0">
                <a:solidFill>
                  <a:schemeClr val="accent4"/>
                </a:solidFill>
                <a:latin typeface="+mj-ea"/>
              </a:rPr>
              <a:t>年均在</a:t>
            </a:r>
            <a:r>
              <a:rPr lang="en-US" altLang="zh-TW" sz="2800" dirty="0">
                <a:solidFill>
                  <a:schemeClr val="accent4"/>
                </a:solidFill>
                <a:latin typeface="+mj-ea"/>
              </a:rPr>
              <a:t>5</a:t>
            </a:r>
            <a:r>
              <a:rPr lang="zh-TW" altLang="zh-CN" sz="2800" dirty="0">
                <a:solidFill>
                  <a:schemeClr val="accent4"/>
                </a:solidFill>
                <a:latin typeface="+mj-ea"/>
              </a:rPr>
              <a:t>亿元</a:t>
            </a:r>
            <a:r>
              <a:rPr lang="zh-CN" altLang="en-US" sz="2800" dirty="0">
                <a:solidFill>
                  <a:schemeClr val="accent4"/>
                </a:solidFill>
                <a:latin typeface="+mj-ea"/>
              </a:rPr>
              <a:t>；</a:t>
            </a:r>
            <a:endParaRPr lang="zh-CN" altLang="zh-CN" sz="2800" dirty="0">
              <a:solidFill>
                <a:schemeClr val="accent4"/>
              </a:solidFill>
              <a:latin typeface="+mj-ea"/>
            </a:endParaRPr>
          </a:p>
          <a:p>
            <a:pPr>
              <a:lnSpc>
                <a:spcPts val="6000"/>
              </a:lnSpc>
              <a:buClr>
                <a:schemeClr val="tx2">
                  <a:lumMod val="50000"/>
                  <a:lumOff val="50000"/>
                </a:schemeClr>
              </a:buClr>
            </a:pPr>
            <a:r>
              <a:rPr lang="en-US" altLang="zh-CN" sz="2800" dirty="0">
                <a:solidFill>
                  <a:schemeClr val="accent4"/>
                </a:solidFill>
                <a:latin typeface="+mj-ea"/>
              </a:rPr>
              <a:t>4</a:t>
            </a:r>
            <a:r>
              <a:rPr lang="zh-CN" altLang="en-US" sz="2800" dirty="0">
                <a:solidFill>
                  <a:schemeClr val="accent4"/>
                </a:solidFill>
                <a:latin typeface="+mj-ea"/>
              </a:rPr>
              <a:t>、</a:t>
            </a:r>
            <a:r>
              <a:rPr lang="en-US" altLang="zh-CN" sz="2800" dirty="0">
                <a:solidFill>
                  <a:schemeClr val="accent4"/>
                </a:solidFill>
                <a:latin typeface="+mj-ea"/>
              </a:rPr>
              <a:t>具有施工总承包甲级资质中的2项以上</a:t>
            </a:r>
            <a:r>
              <a:rPr lang="zh-CN" altLang="en-US" sz="2800" dirty="0">
                <a:solidFill>
                  <a:schemeClr val="accent4"/>
                </a:solidFill>
                <a:latin typeface="+mj-ea"/>
              </a:rPr>
              <a:t>。</a:t>
            </a:r>
            <a:endParaRPr lang="en-US" altLang="zh-CN" sz="2800" dirty="0">
              <a:solidFill>
                <a:schemeClr val="accent4"/>
              </a:solidFill>
              <a:latin typeface="+mj-ea"/>
            </a:endParaRPr>
          </a:p>
          <a:p>
            <a:pPr indent="457200" algn="just">
              <a:lnSpc>
                <a:spcPts val="5500"/>
              </a:lnSpc>
              <a:buClr>
                <a:schemeClr val="tx2">
                  <a:lumMod val="50000"/>
                  <a:lumOff val="50000"/>
                </a:schemeClr>
              </a:buClr>
            </a:pPr>
            <a:endParaRPr lang="en-US" altLang="zh-CN" sz="2800" dirty="0">
              <a:solidFill>
                <a:schemeClr val="accent4"/>
              </a:solidFill>
              <a:latin typeface="+mj-ea"/>
            </a:endParaRPr>
          </a:p>
        </p:txBody>
      </p:sp>
    </p:spTree>
    <p:extLst>
      <p:ext uri="{BB962C8B-B14F-4D97-AF65-F5344CB8AC3E}">
        <p14:creationId xmlns:p14="http://schemas.microsoft.com/office/powerpoint/2010/main" val="184919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noChangeAspect="1"/>
          </p:cNvGrpSpPr>
          <p:nvPr/>
        </p:nvGrpSpPr>
        <p:grpSpPr>
          <a:xfrm>
            <a:off x="983615" y="818515"/>
            <a:ext cx="4644000" cy="4816001"/>
            <a:chOff x="1549" y="1289"/>
            <a:chExt cx="7766" cy="8015"/>
          </a:xfrm>
        </p:grpSpPr>
        <p:pic>
          <p:nvPicPr>
            <p:cNvPr id="5" name="Picture 2" descr="https://www.jdfcloud.com/static/img/effect-ball.76911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 y="1538"/>
              <a:ext cx="7767" cy="7767"/>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 y="3380"/>
              <a:ext cx="5400" cy="498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 y="1289"/>
              <a:ext cx="6180" cy="3484"/>
            </a:xfrm>
            <a:prstGeom prst="rect">
              <a:avLst/>
            </a:prstGeom>
          </p:spPr>
        </p:pic>
      </p:grpSp>
      <p:grpSp>
        <p:nvGrpSpPr>
          <p:cNvPr id="81" name="组合 80"/>
          <p:cNvGrpSpPr/>
          <p:nvPr/>
        </p:nvGrpSpPr>
        <p:grpSpPr>
          <a:xfrm>
            <a:off x="6744686" y="1065836"/>
            <a:ext cx="4728858" cy="830997"/>
            <a:chOff x="6620236" y="1256336"/>
            <a:chExt cx="4728858" cy="830997"/>
          </a:xfrm>
        </p:grpSpPr>
        <p:sp>
          <p:nvSpPr>
            <p:cNvPr id="69" name="文本框 68"/>
            <p:cNvSpPr txBox="1"/>
            <p:nvPr/>
          </p:nvSpPr>
          <p:spPr>
            <a:xfrm>
              <a:off x="6620236" y="1256336"/>
              <a:ext cx="4728858" cy="83099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rPr>
                <a:t>建筑业企业资质管理和改革的思路</a:t>
              </a:r>
            </a:p>
          </p:txBody>
        </p:sp>
        <p:sp>
          <p:nvSpPr>
            <p:cNvPr id="70" name="文本框 69"/>
            <p:cNvSpPr txBox="1"/>
            <p:nvPr/>
          </p:nvSpPr>
          <p:spPr>
            <a:xfrm>
              <a:off x="7528042" y="1777600"/>
              <a:ext cx="2941537" cy="255391"/>
            </a:xfrm>
            <a:prstGeom prst="rect">
              <a:avLst/>
            </a:prstGeom>
            <a:noFill/>
          </p:spPr>
          <p:txBody>
            <a:bodyPr wrap="square" rtlCol="0">
              <a:spAutoFit/>
            </a:bodyPr>
            <a:lstStyle/>
            <a:p>
              <a:pPr>
                <a:lnSpc>
                  <a:spcPct val="130000"/>
                </a:lnSpc>
              </a:pPr>
              <a:endParaRPr lang="zh-CN" altLang="en-US" sz="950" dirty="0">
                <a:solidFill>
                  <a:schemeClr val="bg1">
                    <a:alpha val="75000"/>
                  </a:schemeClr>
                </a:solidFill>
                <a:latin typeface="黑体" panose="02010609060101010101" pitchFamily="49" charset="-122"/>
                <a:ea typeface="黑体" panose="02010609060101010101" pitchFamily="49" charset="-122"/>
              </a:endParaRPr>
            </a:p>
          </p:txBody>
        </p:sp>
      </p:grpSp>
      <p:grpSp>
        <p:nvGrpSpPr>
          <p:cNvPr id="80" name="组合 79"/>
          <p:cNvGrpSpPr/>
          <p:nvPr/>
        </p:nvGrpSpPr>
        <p:grpSpPr>
          <a:xfrm>
            <a:off x="6744685" y="2202502"/>
            <a:ext cx="4982860" cy="830997"/>
            <a:chOff x="7528040" y="2313326"/>
            <a:chExt cx="2941538" cy="830997"/>
          </a:xfrm>
        </p:grpSpPr>
        <p:sp>
          <p:nvSpPr>
            <p:cNvPr id="72" name="文本框 71"/>
            <p:cNvSpPr txBox="1"/>
            <p:nvPr/>
          </p:nvSpPr>
          <p:spPr>
            <a:xfrm>
              <a:off x="7528040" y="2313326"/>
              <a:ext cx="2635061" cy="83099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sym typeface="+mn-ea"/>
                </a:rPr>
                <a:t>住建部企业资质改革和管理的最新文件</a:t>
              </a:r>
            </a:p>
          </p:txBody>
        </p:sp>
        <p:sp>
          <p:nvSpPr>
            <p:cNvPr id="73" name="文本框 72"/>
            <p:cNvSpPr txBox="1"/>
            <p:nvPr/>
          </p:nvSpPr>
          <p:spPr>
            <a:xfrm>
              <a:off x="7528041" y="2834589"/>
              <a:ext cx="2941537" cy="255391"/>
            </a:xfrm>
            <a:prstGeom prst="rect">
              <a:avLst/>
            </a:prstGeom>
            <a:noFill/>
          </p:spPr>
          <p:txBody>
            <a:bodyPr wrap="square" rtlCol="0">
              <a:spAutoFit/>
            </a:bodyPr>
            <a:lstStyle/>
            <a:p>
              <a:pPr>
                <a:lnSpc>
                  <a:spcPct val="130000"/>
                </a:lnSpc>
              </a:pPr>
              <a:endParaRPr lang="zh-CN" altLang="en-US" sz="950" dirty="0">
                <a:solidFill>
                  <a:schemeClr val="bg1">
                    <a:alpha val="75000"/>
                  </a:schemeClr>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6705708" y="4475834"/>
            <a:ext cx="4451002" cy="1663095"/>
            <a:chOff x="6676508" y="2483874"/>
            <a:chExt cx="4451002" cy="1663095"/>
          </a:xfrm>
        </p:grpSpPr>
        <p:sp>
          <p:nvSpPr>
            <p:cNvPr id="75" name="文本框 74"/>
            <p:cNvSpPr txBox="1"/>
            <p:nvPr/>
          </p:nvSpPr>
          <p:spPr>
            <a:xfrm>
              <a:off x="6676508" y="2483874"/>
              <a:ext cx="4451002" cy="83099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sym typeface="+mn-ea"/>
                </a:rPr>
                <a:t>住建部建筑业企业资质申报政策解读</a:t>
              </a:r>
            </a:p>
          </p:txBody>
        </p:sp>
        <p:sp>
          <p:nvSpPr>
            <p:cNvPr id="76" name="文本框 75"/>
            <p:cNvSpPr txBox="1"/>
            <p:nvPr/>
          </p:nvSpPr>
          <p:spPr>
            <a:xfrm>
              <a:off x="7528040" y="3891578"/>
              <a:ext cx="2941537" cy="255391"/>
            </a:xfrm>
            <a:prstGeom prst="rect">
              <a:avLst/>
            </a:prstGeom>
            <a:noFill/>
          </p:spPr>
          <p:txBody>
            <a:bodyPr wrap="square" rtlCol="0">
              <a:spAutoFit/>
            </a:bodyPr>
            <a:lstStyle/>
            <a:p>
              <a:pPr>
                <a:lnSpc>
                  <a:spcPct val="130000"/>
                </a:lnSpc>
              </a:pPr>
              <a:endParaRPr lang="zh-CN" altLang="en-US" sz="950" dirty="0">
                <a:solidFill>
                  <a:schemeClr val="bg1">
                    <a:alpha val="75000"/>
                  </a:schemeClr>
                </a:solidFill>
                <a:latin typeface="黑体" panose="02010609060101010101" pitchFamily="49" charset="-122"/>
                <a:ea typeface="黑体" panose="02010609060101010101" pitchFamily="49" charset="-122"/>
              </a:endParaRPr>
            </a:p>
          </p:txBody>
        </p:sp>
      </p:grpSp>
      <p:grpSp>
        <p:nvGrpSpPr>
          <p:cNvPr id="2" name="组合 1"/>
          <p:cNvGrpSpPr/>
          <p:nvPr/>
        </p:nvGrpSpPr>
        <p:grpSpPr>
          <a:xfrm>
            <a:off x="6705708" y="3339168"/>
            <a:ext cx="4644599" cy="1913319"/>
            <a:chOff x="6581258" y="3290639"/>
            <a:chExt cx="4644599" cy="1913319"/>
          </a:xfrm>
        </p:grpSpPr>
        <p:sp>
          <p:nvSpPr>
            <p:cNvPr id="78" name="文本框 77"/>
            <p:cNvSpPr txBox="1"/>
            <p:nvPr/>
          </p:nvSpPr>
          <p:spPr>
            <a:xfrm>
              <a:off x="6581258" y="3290639"/>
              <a:ext cx="4644599" cy="83099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sym typeface="+mn-ea"/>
                </a:rPr>
                <a:t>企业在新资质标准框架下的资质管理规划</a:t>
              </a:r>
            </a:p>
          </p:txBody>
        </p:sp>
        <p:sp>
          <p:nvSpPr>
            <p:cNvPr id="79" name="文本框 78"/>
            <p:cNvSpPr txBox="1"/>
            <p:nvPr/>
          </p:nvSpPr>
          <p:spPr>
            <a:xfrm>
              <a:off x="7528039" y="4948567"/>
              <a:ext cx="2941537" cy="255391"/>
            </a:xfrm>
            <a:prstGeom prst="rect">
              <a:avLst/>
            </a:prstGeom>
            <a:noFill/>
          </p:spPr>
          <p:txBody>
            <a:bodyPr wrap="square" rtlCol="0">
              <a:spAutoFit/>
            </a:bodyPr>
            <a:lstStyle/>
            <a:p>
              <a:pPr>
                <a:lnSpc>
                  <a:spcPct val="130000"/>
                </a:lnSpc>
              </a:pPr>
              <a:endParaRPr lang="zh-CN" altLang="en-US" sz="950" dirty="0">
                <a:solidFill>
                  <a:schemeClr val="bg1">
                    <a:alpha val="75000"/>
                  </a:schemeClr>
                </a:solidFill>
                <a:latin typeface="黑体" panose="02010609060101010101" pitchFamily="49" charset="-122"/>
                <a:ea typeface="黑体" panose="02010609060101010101" pitchFamily="49" charset="-122"/>
              </a:endParaRPr>
            </a:p>
          </p:txBody>
        </p:sp>
      </p:grpSp>
      <p:sp>
        <p:nvSpPr>
          <p:cNvPr id="10" name="文本框 9"/>
          <p:cNvSpPr txBox="1"/>
          <p:nvPr/>
        </p:nvSpPr>
        <p:spPr>
          <a:xfrm>
            <a:off x="2257425" y="2603500"/>
            <a:ext cx="2440305" cy="768350"/>
          </a:xfrm>
          <a:prstGeom prst="rect">
            <a:avLst/>
          </a:prstGeom>
          <a:noFill/>
        </p:spPr>
        <p:txBody>
          <a:bodyPr wrap="none" rtlCol="0" anchor="t">
            <a:spAutoFit/>
          </a:bodyPr>
          <a:lstStyle/>
          <a:p>
            <a:r>
              <a:rPr lang="en-US" altLang="zh-CN" sz="4400" dirty="0">
                <a:ln w="12700">
                  <a:solidFill>
                    <a:srgbClr val="00B0F0"/>
                  </a:solidFill>
                </a:ln>
                <a:solidFill>
                  <a:schemeClr val="bg1"/>
                </a:solidFill>
                <a:effectLst>
                  <a:glow rad="63500">
                    <a:srgbClr val="00B0F0">
                      <a:alpha val="40000"/>
                    </a:srgbClr>
                  </a:glow>
                </a:effectLst>
                <a:latin typeface="黑体" panose="02010609060101010101" pitchFamily="49" charset="-122"/>
                <a:ea typeface="黑体" panose="02010609060101010101" pitchFamily="49" charset="-122"/>
                <a:sym typeface="+mn-ea"/>
              </a:rPr>
              <a:t>C</a:t>
            </a:r>
            <a:r>
              <a:rPr lang="en-US" altLang="zh-CN" sz="4400" dirty="0">
                <a:ln w="12700">
                  <a:solidFill>
                    <a:srgbClr val="00B0F0"/>
                  </a:solidFill>
                </a:ln>
                <a:solidFill>
                  <a:prstClr val="white"/>
                </a:solidFill>
                <a:effectLst>
                  <a:glow rad="63500">
                    <a:srgbClr val="00B0F0">
                      <a:alpha val="40000"/>
                    </a:srgbClr>
                  </a:glow>
                </a:effectLst>
                <a:latin typeface="黑体" panose="02010609060101010101" pitchFamily="49" charset="-122"/>
                <a:ea typeface="黑体" panose="02010609060101010101" pitchFamily="49" charset="-122"/>
                <a:sym typeface="+mn-ea"/>
              </a:rPr>
              <a:t>ONTENTS</a:t>
            </a:r>
            <a:endParaRPr lang="zh-CN" altLang="en-US" sz="4400" dirty="0">
              <a:latin typeface="黑体" panose="02010609060101010101" pitchFamily="49" charset="-122"/>
              <a:ea typeface="黑体" panose="02010609060101010101" pitchFamily="49" charset="-122"/>
            </a:endParaRPr>
          </a:p>
        </p:txBody>
      </p:sp>
      <p:sp>
        <p:nvSpPr>
          <p:cNvPr id="11" name="文本框 10"/>
          <p:cNvSpPr txBox="1"/>
          <p:nvPr/>
        </p:nvSpPr>
        <p:spPr>
          <a:xfrm>
            <a:off x="2825750" y="3353435"/>
            <a:ext cx="1316386" cy="769441"/>
          </a:xfrm>
          <a:prstGeom prst="rect">
            <a:avLst/>
          </a:prstGeom>
          <a:noFill/>
        </p:spPr>
        <p:txBody>
          <a:bodyPr wrap="none" rtlCol="0" anchor="t">
            <a:spAutoFit/>
          </a:bodyPr>
          <a:lstStyle/>
          <a:p>
            <a:r>
              <a:rPr lang="en-US" altLang="zh-CN" sz="4400" b="1" dirty="0">
                <a:ln w="12700">
                  <a:solidFill>
                    <a:srgbClr val="00B0F0"/>
                  </a:solidFill>
                </a:ln>
                <a:solidFill>
                  <a:prstClr val="white"/>
                </a:solidFill>
                <a:effectLst>
                  <a:glow rad="63500">
                    <a:srgbClr val="00B0F0">
                      <a:alpha val="40000"/>
                    </a:srgbClr>
                  </a:glow>
                </a:effectLst>
                <a:latin typeface="黑体" panose="02010609060101010101" pitchFamily="49" charset="-122"/>
                <a:ea typeface="黑体" panose="02010609060101010101" pitchFamily="49" charset="-122"/>
              </a:rPr>
              <a:t>目录</a:t>
            </a:r>
            <a:endParaRPr lang="zh-CN" altLang="en-US" sz="3200" b="1"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094" y="1190076"/>
            <a:ext cx="505926" cy="52421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7863" y="2317598"/>
            <a:ext cx="505926" cy="542499"/>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7394" y="3469763"/>
            <a:ext cx="505926" cy="542499"/>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1496" y="4603146"/>
            <a:ext cx="426685" cy="536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1+#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1+#ppt_w/2"/>
                                          </p:val>
                                        </p:tav>
                                        <p:tav tm="100000">
                                          <p:val>
                                            <p:strVal val="#ppt_x"/>
                                          </p:val>
                                        </p:tav>
                                      </p:tavLst>
                                    </p:anim>
                                    <p:anim calcmode="lin" valueType="num">
                                      <p:cBhvr additive="base">
                                        <p:cTn id="12" dur="5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9" presetClass="exit" presetSubtype="0" accel="100000" fill="hold" nodeType="withEffect">
                                  <p:stCondLst>
                                    <p:cond delay="0"/>
                                  </p:stCondLst>
                                  <p:childTnLst>
                                    <p:anim calcmode="lin" valueType="num">
                                      <p:cBhvr>
                                        <p:cTn id="22" dur="3000"/>
                                        <p:tgtEl>
                                          <p:spTgt spid="4"/>
                                        </p:tgtEl>
                                        <p:attrNameLst>
                                          <p:attrName>ppt_w</p:attrName>
                                        </p:attrNameLst>
                                      </p:cBhvr>
                                      <p:tavLst>
                                        <p:tav tm="0">
                                          <p:val>
                                            <p:strVal val="ppt_w"/>
                                          </p:val>
                                        </p:tav>
                                        <p:tav tm="100000">
                                          <p:val>
                                            <p:fltVal val="0"/>
                                          </p:val>
                                        </p:tav>
                                      </p:tavLst>
                                    </p:anim>
                                    <p:anim calcmode="lin" valueType="num">
                                      <p:cBhvr>
                                        <p:cTn id="23" dur="3000"/>
                                        <p:tgtEl>
                                          <p:spTgt spid="4"/>
                                        </p:tgtEl>
                                        <p:attrNameLst>
                                          <p:attrName>ppt_h</p:attrName>
                                        </p:attrNameLst>
                                      </p:cBhvr>
                                      <p:tavLst>
                                        <p:tav tm="0">
                                          <p:val>
                                            <p:strVal val="ppt_h"/>
                                          </p:val>
                                        </p:tav>
                                        <p:tav tm="100000">
                                          <p:val>
                                            <p:fltVal val="0"/>
                                          </p:val>
                                        </p:tav>
                                      </p:tavLst>
                                    </p:anim>
                                    <p:anim calcmode="lin" valueType="num">
                                      <p:cBhvr>
                                        <p:cTn id="24" dur="3000"/>
                                        <p:tgtEl>
                                          <p:spTgt spid="4"/>
                                        </p:tgtEl>
                                        <p:attrNameLst>
                                          <p:attrName>style.rotation</p:attrName>
                                        </p:attrNameLst>
                                      </p:cBhvr>
                                      <p:tavLst>
                                        <p:tav tm="0">
                                          <p:val>
                                            <p:fltVal val="0"/>
                                          </p:val>
                                        </p:tav>
                                        <p:tav tm="100000">
                                          <p:val>
                                            <p:fltVal val="360"/>
                                          </p:val>
                                        </p:tav>
                                      </p:tavLst>
                                    </p:anim>
                                    <p:animEffect transition="out" filter="fade">
                                      <p:cBhvr>
                                        <p:cTn id="25" dur="3000"/>
                                        <p:tgtEl>
                                          <p:spTgt spid="4"/>
                                        </p:tgtEl>
                                      </p:cBhvr>
                                    </p:animEffect>
                                    <p:set>
                                      <p:cBhvr>
                                        <p:cTn id="26" dur="1" fill="hold">
                                          <p:stCondLst>
                                            <p:cond delay="2994"/>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6882857"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施工综合资质的主要人员</a:t>
            </a:r>
          </a:p>
        </p:txBody>
      </p:sp>
      <p:sp>
        <p:nvSpPr>
          <p:cNvPr id="14" name="文本框 13"/>
          <p:cNvSpPr txBox="1"/>
          <p:nvPr/>
        </p:nvSpPr>
        <p:spPr>
          <a:xfrm>
            <a:off x="1933576" y="1638404"/>
            <a:ext cx="8743950" cy="3795013"/>
          </a:xfrm>
          <a:prstGeom prst="rect">
            <a:avLst/>
          </a:prstGeom>
          <a:noFill/>
        </p:spPr>
        <p:txBody>
          <a:bodyPr wrap="square" rtlCol="0">
            <a:spAutoFit/>
          </a:bodyPr>
          <a:lstStyle/>
          <a:p>
            <a:pPr lvl="0">
              <a:lnSpc>
                <a:spcPts val="6000"/>
              </a:lnSpc>
              <a:buClr>
                <a:schemeClr val="tx2">
                  <a:lumMod val="50000"/>
                  <a:lumOff val="50000"/>
                </a:schemeClr>
              </a:buClr>
            </a:pPr>
            <a:r>
              <a:rPr lang="en-US" altLang="zh-TW" sz="2800" dirty="0">
                <a:solidFill>
                  <a:schemeClr val="accent4"/>
                </a:solidFill>
                <a:latin typeface="+mj-ea"/>
              </a:rPr>
              <a:t>1</a:t>
            </a:r>
            <a:r>
              <a:rPr lang="zh-CN" altLang="en-US" sz="2800" dirty="0">
                <a:solidFill>
                  <a:schemeClr val="accent4"/>
                </a:solidFill>
                <a:latin typeface="+mj-ea"/>
              </a:rPr>
              <a:t>、技术负责人具有 </a:t>
            </a:r>
            <a:r>
              <a:rPr lang="en-US" altLang="zh-CN" sz="2800" dirty="0">
                <a:solidFill>
                  <a:schemeClr val="accent4"/>
                </a:solidFill>
                <a:latin typeface="+mj-ea"/>
              </a:rPr>
              <a:t>15 </a:t>
            </a:r>
            <a:r>
              <a:rPr lang="zh-CN" altLang="en-US" sz="2800" dirty="0">
                <a:solidFill>
                  <a:schemeClr val="accent4"/>
                </a:solidFill>
                <a:latin typeface="+mj-ea"/>
              </a:rPr>
              <a:t>年以上从事工程技术管理工作经历，一级注册 建造师；主持完成过施工总承包甲级资质标准要求的 </a:t>
            </a:r>
            <a:r>
              <a:rPr lang="en-US" altLang="zh-CN" sz="2800" dirty="0">
                <a:solidFill>
                  <a:schemeClr val="accent4"/>
                </a:solidFill>
                <a:latin typeface="+mj-ea"/>
              </a:rPr>
              <a:t>2 </a:t>
            </a:r>
            <a:r>
              <a:rPr lang="zh-CN" altLang="en-US" sz="2800" dirty="0">
                <a:solidFill>
                  <a:schemeClr val="accent4"/>
                </a:solidFill>
                <a:latin typeface="+mj-ea"/>
              </a:rPr>
              <a:t>项以上对应不同考核指标 的工程业绩；</a:t>
            </a:r>
            <a:endParaRPr lang="zh-CN" altLang="zh-CN" sz="2800" dirty="0">
              <a:solidFill>
                <a:schemeClr val="accent4"/>
              </a:solidFill>
              <a:latin typeface="+mj-ea"/>
            </a:endParaRPr>
          </a:p>
          <a:p>
            <a:pPr lvl="0">
              <a:lnSpc>
                <a:spcPts val="6000"/>
              </a:lnSpc>
              <a:buClr>
                <a:schemeClr val="tx2">
                  <a:lumMod val="50000"/>
                  <a:lumOff val="50000"/>
                </a:schemeClr>
              </a:buClr>
            </a:pPr>
            <a:r>
              <a:rPr lang="en-US" altLang="zh-CN" sz="2800" dirty="0">
                <a:solidFill>
                  <a:schemeClr val="accent4"/>
                </a:solidFill>
                <a:latin typeface="+mj-ea"/>
              </a:rPr>
              <a:t>2</a:t>
            </a:r>
            <a:r>
              <a:rPr lang="zh-CN" altLang="en-US" sz="2800" dirty="0">
                <a:solidFill>
                  <a:schemeClr val="accent4"/>
                </a:solidFill>
                <a:latin typeface="+mj-ea"/>
              </a:rPr>
              <a:t>、一级建造师</a:t>
            </a:r>
            <a:r>
              <a:rPr lang="en-US" altLang="zh-CN" sz="2800" dirty="0">
                <a:solidFill>
                  <a:schemeClr val="accent4"/>
                </a:solidFill>
                <a:latin typeface="+mj-ea"/>
              </a:rPr>
              <a:t>50</a:t>
            </a:r>
            <a:r>
              <a:rPr lang="zh-CN" altLang="en-US" sz="2800" dirty="0">
                <a:solidFill>
                  <a:schemeClr val="accent4"/>
                </a:solidFill>
                <a:latin typeface="+mj-ea"/>
              </a:rPr>
              <a:t>人以上，其中对应专业均不少于</a:t>
            </a:r>
            <a:r>
              <a:rPr lang="en-US" altLang="zh-CN" sz="2800" dirty="0">
                <a:solidFill>
                  <a:schemeClr val="accent4"/>
                </a:solidFill>
                <a:latin typeface="+mj-ea"/>
              </a:rPr>
              <a:t>20</a:t>
            </a:r>
            <a:r>
              <a:rPr lang="zh-CN" altLang="en-US" sz="2800" dirty="0">
                <a:solidFill>
                  <a:schemeClr val="accent4"/>
                </a:solidFill>
                <a:latin typeface="+mj-ea"/>
              </a:rPr>
              <a:t>人。</a:t>
            </a:r>
            <a:endParaRPr lang="en-US" altLang="zh-CN" sz="2800" dirty="0">
              <a:solidFill>
                <a:schemeClr val="accent4"/>
              </a:solidFill>
              <a:latin typeface="+mj-ea"/>
            </a:endParaRPr>
          </a:p>
          <a:p>
            <a:pPr indent="457200" algn="just">
              <a:lnSpc>
                <a:spcPts val="5500"/>
              </a:lnSpc>
              <a:buClr>
                <a:schemeClr val="tx2">
                  <a:lumMod val="50000"/>
                  <a:lumOff val="50000"/>
                </a:schemeClr>
              </a:buClr>
            </a:pPr>
            <a:endParaRPr lang="en-US" altLang="zh-CN" sz="2800" dirty="0">
              <a:solidFill>
                <a:schemeClr val="accent4"/>
              </a:solidFill>
              <a:latin typeface="+mj-ea"/>
            </a:endParaRPr>
          </a:p>
        </p:txBody>
      </p:sp>
    </p:spTree>
    <p:extLst>
      <p:ext uri="{BB962C8B-B14F-4D97-AF65-F5344CB8AC3E}">
        <p14:creationId xmlns:p14="http://schemas.microsoft.com/office/powerpoint/2010/main" val="36642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6882857"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施工综合资质的企业科技水平</a:t>
            </a:r>
          </a:p>
        </p:txBody>
      </p:sp>
      <p:sp>
        <p:nvSpPr>
          <p:cNvPr id="14" name="文本框 13"/>
          <p:cNvSpPr txBox="1"/>
          <p:nvPr/>
        </p:nvSpPr>
        <p:spPr>
          <a:xfrm>
            <a:off x="1962151" y="2171804"/>
            <a:ext cx="8743950" cy="2256130"/>
          </a:xfrm>
          <a:prstGeom prst="rect">
            <a:avLst/>
          </a:prstGeom>
          <a:noFill/>
        </p:spPr>
        <p:txBody>
          <a:bodyPr wrap="square" rtlCol="0">
            <a:spAutoFit/>
          </a:bodyPr>
          <a:lstStyle/>
          <a:p>
            <a:pPr lvl="0">
              <a:lnSpc>
                <a:spcPts val="6000"/>
              </a:lnSpc>
              <a:buClr>
                <a:schemeClr val="tx2">
                  <a:lumMod val="50000"/>
                  <a:lumOff val="50000"/>
                </a:schemeClr>
              </a:buClr>
            </a:pPr>
            <a:r>
              <a:rPr lang="en-US" altLang="zh-TW" sz="2800" dirty="0">
                <a:solidFill>
                  <a:schemeClr val="accent4"/>
                </a:solidFill>
                <a:latin typeface="+mj-ea"/>
              </a:rPr>
              <a:t>1</a:t>
            </a:r>
            <a:r>
              <a:rPr lang="zh-CN" altLang="en-US" sz="2800" dirty="0">
                <a:solidFill>
                  <a:schemeClr val="accent4"/>
                </a:solidFill>
                <a:latin typeface="+mj-ea"/>
              </a:rPr>
              <a:t>、具有省部级及以上的企业技术中心；</a:t>
            </a:r>
            <a:endParaRPr lang="zh-CN" altLang="zh-CN" sz="2800" dirty="0">
              <a:solidFill>
                <a:schemeClr val="accent4"/>
              </a:solidFill>
              <a:latin typeface="+mj-ea"/>
            </a:endParaRPr>
          </a:p>
          <a:p>
            <a:pPr lvl="0">
              <a:lnSpc>
                <a:spcPts val="6000"/>
              </a:lnSpc>
              <a:buClr>
                <a:schemeClr val="tx2">
                  <a:lumMod val="50000"/>
                  <a:lumOff val="50000"/>
                </a:schemeClr>
              </a:buClr>
            </a:pPr>
            <a:r>
              <a:rPr lang="en-US" altLang="zh-CN" sz="2800" dirty="0">
                <a:solidFill>
                  <a:schemeClr val="accent4"/>
                </a:solidFill>
                <a:latin typeface="+mj-ea"/>
              </a:rPr>
              <a:t>2</a:t>
            </a:r>
            <a:r>
              <a:rPr lang="zh-CN" altLang="en-US" sz="2800" dirty="0">
                <a:solidFill>
                  <a:schemeClr val="accent4"/>
                </a:solidFill>
                <a:latin typeface="+mj-ea"/>
              </a:rPr>
              <a:t>、近</a:t>
            </a:r>
            <a:r>
              <a:rPr lang="en-US" altLang="zh-CN" sz="2800" dirty="0">
                <a:solidFill>
                  <a:schemeClr val="accent4"/>
                </a:solidFill>
                <a:latin typeface="+mj-ea"/>
              </a:rPr>
              <a:t>3</a:t>
            </a:r>
            <a:r>
              <a:rPr lang="zh-CN" altLang="en-US" sz="2800" dirty="0">
                <a:solidFill>
                  <a:schemeClr val="accent4"/>
                </a:solidFill>
                <a:latin typeface="+mj-ea"/>
              </a:rPr>
              <a:t>年科技活动经费支出平均达到</a:t>
            </a:r>
            <a:r>
              <a:rPr lang="en-US" altLang="zh-CN" sz="2800" dirty="0">
                <a:solidFill>
                  <a:schemeClr val="accent4"/>
                </a:solidFill>
                <a:latin typeface="+mj-ea"/>
              </a:rPr>
              <a:t>800</a:t>
            </a:r>
            <a:r>
              <a:rPr lang="zh-CN" altLang="en-US" sz="2800" dirty="0">
                <a:solidFill>
                  <a:schemeClr val="accent4"/>
                </a:solidFill>
                <a:latin typeface="+mj-ea"/>
              </a:rPr>
              <a:t>万元以上。</a:t>
            </a:r>
            <a:endParaRPr lang="en-US" altLang="zh-CN" sz="2800" dirty="0">
              <a:solidFill>
                <a:schemeClr val="accent4"/>
              </a:solidFill>
              <a:latin typeface="+mj-ea"/>
            </a:endParaRPr>
          </a:p>
          <a:p>
            <a:pPr indent="457200" algn="just">
              <a:lnSpc>
                <a:spcPts val="5500"/>
              </a:lnSpc>
              <a:buClr>
                <a:schemeClr val="tx2">
                  <a:lumMod val="50000"/>
                  <a:lumOff val="50000"/>
                </a:schemeClr>
              </a:buClr>
            </a:pPr>
            <a:endParaRPr lang="en-US" altLang="zh-CN" sz="2800" dirty="0">
              <a:solidFill>
                <a:schemeClr val="accent4"/>
              </a:solidFill>
              <a:latin typeface="+mj-ea"/>
            </a:endParaRPr>
          </a:p>
        </p:txBody>
      </p:sp>
    </p:spTree>
    <p:extLst>
      <p:ext uri="{BB962C8B-B14F-4D97-AF65-F5344CB8AC3E}">
        <p14:creationId xmlns:p14="http://schemas.microsoft.com/office/powerpoint/2010/main" val="142724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3" y="554718"/>
            <a:ext cx="6882857"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施工综合资质的企业工程业绩</a:t>
            </a:r>
          </a:p>
        </p:txBody>
      </p:sp>
      <p:sp>
        <p:nvSpPr>
          <p:cNvPr id="14" name="文本框 13"/>
          <p:cNvSpPr txBox="1"/>
          <p:nvPr/>
        </p:nvSpPr>
        <p:spPr>
          <a:xfrm>
            <a:off x="2009776" y="1638404"/>
            <a:ext cx="8743950" cy="3835858"/>
          </a:xfrm>
          <a:prstGeom prst="rect">
            <a:avLst/>
          </a:prstGeom>
          <a:noFill/>
        </p:spPr>
        <p:txBody>
          <a:bodyPr wrap="square" rtlCol="0">
            <a:spAutoFit/>
          </a:bodyPr>
          <a:lstStyle/>
          <a:p>
            <a:pPr lvl="0">
              <a:lnSpc>
                <a:spcPts val="6000"/>
              </a:lnSpc>
              <a:buClr>
                <a:schemeClr val="tx2">
                  <a:lumMod val="50000"/>
                  <a:lumOff val="50000"/>
                </a:schemeClr>
              </a:buClr>
            </a:pPr>
            <a:r>
              <a:rPr lang="zh-CN" altLang="en-US" sz="2800" dirty="0">
                <a:solidFill>
                  <a:schemeClr val="accent4"/>
                </a:solidFill>
                <a:latin typeface="+mj-ea"/>
              </a:rPr>
              <a:t>具有</a:t>
            </a:r>
            <a:r>
              <a:rPr lang="en-US" altLang="zh-CN" sz="2800" dirty="0">
                <a:solidFill>
                  <a:schemeClr val="accent4"/>
                </a:solidFill>
                <a:latin typeface="+mj-ea"/>
              </a:rPr>
              <a:t>13</a:t>
            </a:r>
            <a:r>
              <a:rPr lang="zh-CN" altLang="en-US" sz="2800" dirty="0">
                <a:solidFill>
                  <a:schemeClr val="accent4"/>
                </a:solidFill>
                <a:latin typeface="+mj-ea"/>
              </a:rPr>
              <a:t>项施工总承包业绩中的</a:t>
            </a:r>
            <a:r>
              <a:rPr lang="en-US" altLang="zh-CN" sz="2800" dirty="0">
                <a:solidFill>
                  <a:schemeClr val="accent4"/>
                </a:solidFill>
                <a:latin typeface="+mj-ea"/>
              </a:rPr>
              <a:t>2</a:t>
            </a:r>
            <a:r>
              <a:rPr lang="zh-CN" altLang="en-US" sz="2800" dirty="0">
                <a:solidFill>
                  <a:schemeClr val="accent4"/>
                </a:solidFill>
                <a:latin typeface="+mj-ea"/>
              </a:rPr>
              <a:t>项以上</a:t>
            </a:r>
            <a:endParaRPr lang="en-US" altLang="zh-CN" sz="2800" dirty="0">
              <a:solidFill>
                <a:schemeClr val="accent4"/>
              </a:solidFill>
              <a:latin typeface="+mj-ea"/>
            </a:endParaRPr>
          </a:p>
          <a:p>
            <a:pPr lvl="0">
              <a:lnSpc>
                <a:spcPts val="6000"/>
              </a:lnSpc>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建筑工程、公路工程、铁路工程、港口与航道工程、水利水电工程、市政公用工程、电力工程、矿山工程、冶金工程、石油化工工程、通信工程、 机电工程、民航工程施工总承包。</a:t>
            </a:r>
            <a:endParaRPr lang="en-US" altLang="zh-CN" sz="2800" dirty="0">
              <a:solidFill>
                <a:schemeClr val="accent4"/>
              </a:solidFill>
              <a:latin typeface="+mj-ea"/>
            </a:endParaRPr>
          </a:p>
        </p:txBody>
      </p:sp>
    </p:spTree>
    <p:extLst>
      <p:ext uri="{BB962C8B-B14F-4D97-AF65-F5344CB8AC3E}">
        <p14:creationId xmlns:p14="http://schemas.microsoft.com/office/powerpoint/2010/main" val="411452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4" y="554718"/>
            <a:ext cx="4987382"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施工甲级资质标准</a:t>
            </a:r>
          </a:p>
        </p:txBody>
      </p:sp>
      <p:sp>
        <p:nvSpPr>
          <p:cNvPr id="14" name="文本框 13"/>
          <p:cNvSpPr txBox="1"/>
          <p:nvPr/>
        </p:nvSpPr>
        <p:spPr>
          <a:xfrm>
            <a:off x="2009776" y="1638404"/>
            <a:ext cx="8743950" cy="2296975"/>
          </a:xfrm>
          <a:prstGeom prst="rect">
            <a:avLst/>
          </a:prstGeom>
          <a:noFill/>
        </p:spPr>
        <p:txBody>
          <a:bodyPr wrap="square" rtlCol="0">
            <a:spAutoFit/>
          </a:bodyPr>
          <a:lstStyle/>
          <a:p>
            <a:pPr lvl="0">
              <a:lnSpc>
                <a:spcPts val="6000"/>
              </a:lnSpc>
              <a:buClr>
                <a:schemeClr val="tx2">
                  <a:lumMod val="50000"/>
                  <a:lumOff val="50000"/>
                </a:schemeClr>
              </a:buClr>
            </a:pPr>
            <a:r>
              <a:rPr lang="zh-CN" altLang="en-US" sz="2800" dirty="0">
                <a:solidFill>
                  <a:schemeClr val="accent4"/>
                </a:solidFill>
                <a:latin typeface="+mj-ea"/>
              </a:rPr>
              <a:t>（一）企业资信能力 </a:t>
            </a:r>
            <a:endParaRPr lang="en-US" altLang="zh-CN" sz="2800" dirty="0">
              <a:solidFill>
                <a:schemeClr val="accent4"/>
              </a:solidFill>
              <a:latin typeface="+mj-ea"/>
            </a:endParaRPr>
          </a:p>
          <a:p>
            <a:pPr lvl="0">
              <a:lnSpc>
                <a:spcPts val="6000"/>
              </a:lnSpc>
              <a:buClr>
                <a:schemeClr val="tx2">
                  <a:lumMod val="50000"/>
                  <a:lumOff val="50000"/>
                </a:schemeClr>
              </a:buClr>
            </a:pPr>
            <a:r>
              <a:rPr lang="en-US" altLang="zh-CN" sz="2800" dirty="0">
                <a:solidFill>
                  <a:schemeClr val="accent4"/>
                </a:solidFill>
                <a:latin typeface="+mj-ea"/>
              </a:rPr>
              <a:t>1</a:t>
            </a:r>
            <a:r>
              <a:rPr lang="zh-CN" altLang="en-US" sz="2800" dirty="0">
                <a:solidFill>
                  <a:schemeClr val="accent4"/>
                </a:solidFill>
                <a:latin typeface="+mj-ea"/>
              </a:rPr>
              <a:t>、净资产 </a:t>
            </a:r>
            <a:r>
              <a:rPr lang="en-US" altLang="zh-CN" sz="2800" dirty="0">
                <a:solidFill>
                  <a:schemeClr val="accent4"/>
                </a:solidFill>
                <a:latin typeface="+mj-ea"/>
              </a:rPr>
              <a:t>1 </a:t>
            </a:r>
            <a:r>
              <a:rPr lang="zh-CN" altLang="en-US" sz="2800" dirty="0">
                <a:solidFill>
                  <a:schemeClr val="accent4"/>
                </a:solidFill>
                <a:latin typeface="+mj-ea"/>
              </a:rPr>
              <a:t>亿元以上； </a:t>
            </a:r>
            <a:endParaRPr lang="en-US" altLang="zh-CN" sz="2800" dirty="0">
              <a:solidFill>
                <a:schemeClr val="accent4"/>
              </a:solidFill>
              <a:latin typeface="+mj-ea"/>
            </a:endParaRPr>
          </a:p>
          <a:p>
            <a:pPr lvl="0">
              <a:lnSpc>
                <a:spcPts val="6000"/>
              </a:lnSpc>
              <a:buClr>
                <a:schemeClr val="tx2">
                  <a:lumMod val="50000"/>
                  <a:lumOff val="50000"/>
                </a:schemeClr>
              </a:buClr>
            </a:pPr>
            <a:r>
              <a:rPr lang="en-US" altLang="zh-CN" sz="2800" dirty="0">
                <a:solidFill>
                  <a:schemeClr val="accent4"/>
                </a:solidFill>
                <a:latin typeface="+mj-ea"/>
              </a:rPr>
              <a:t>2</a:t>
            </a:r>
            <a:r>
              <a:rPr lang="zh-CN" altLang="en-US" sz="2800" dirty="0">
                <a:solidFill>
                  <a:schemeClr val="accent4"/>
                </a:solidFill>
                <a:latin typeface="+mj-ea"/>
              </a:rPr>
              <a:t>、近 </a:t>
            </a:r>
            <a:r>
              <a:rPr lang="en-US" altLang="zh-CN" sz="2800" dirty="0">
                <a:solidFill>
                  <a:schemeClr val="accent4"/>
                </a:solidFill>
                <a:latin typeface="+mj-ea"/>
              </a:rPr>
              <a:t>3 </a:t>
            </a:r>
            <a:r>
              <a:rPr lang="zh-CN" altLang="en-US" sz="2800" dirty="0">
                <a:solidFill>
                  <a:schemeClr val="accent4"/>
                </a:solidFill>
                <a:latin typeface="+mj-ea"/>
              </a:rPr>
              <a:t>年上缴建筑业增值税平均在 </a:t>
            </a:r>
            <a:r>
              <a:rPr lang="en-US" altLang="zh-CN" sz="2800" dirty="0">
                <a:solidFill>
                  <a:schemeClr val="accent4"/>
                </a:solidFill>
                <a:latin typeface="+mj-ea"/>
              </a:rPr>
              <a:t>800 </a:t>
            </a:r>
            <a:r>
              <a:rPr lang="zh-CN" altLang="en-US" sz="2800" dirty="0">
                <a:solidFill>
                  <a:schemeClr val="accent4"/>
                </a:solidFill>
                <a:latin typeface="+mj-ea"/>
              </a:rPr>
              <a:t>万元以上。</a:t>
            </a:r>
            <a:endParaRPr lang="en-US" altLang="zh-CN" sz="2800" dirty="0">
              <a:solidFill>
                <a:schemeClr val="accent4"/>
              </a:solidFill>
              <a:latin typeface="+mj-ea"/>
            </a:endParaRPr>
          </a:p>
        </p:txBody>
      </p:sp>
    </p:spTree>
    <p:extLst>
      <p:ext uri="{BB962C8B-B14F-4D97-AF65-F5344CB8AC3E}">
        <p14:creationId xmlns:p14="http://schemas.microsoft.com/office/powerpoint/2010/main" val="127291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4" y="554718"/>
            <a:ext cx="4987382"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施工甲级资质标准</a:t>
            </a:r>
          </a:p>
        </p:txBody>
      </p:sp>
      <p:sp>
        <p:nvSpPr>
          <p:cNvPr id="14" name="文本框 13"/>
          <p:cNvSpPr txBox="1"/>
          <p:nvPr/>
        </p:nvSpPr>
        <p:spPr>
          <a:xfrm>
            <a:off x="2009776" y="1638404"/>
            <a:ext cx="8743950" cy="3226717"/>
          </a:xfrm>
          <a:prstGeom prst="rect">
            <a:avLst/>
          </a:prstGeom>
          <a:noFill/>
        </p:spPr>
        <p:txBody>
          <a:bodyPr wrap="square" rtlCol="0">
            <a:spAutoFit/>
          </a:bodyPr>
          <a:lstStyle/>
          <a:p>
            <a:pPr lvl="0">
              <a:lnSpc>
                <a:spcPts val="5000"/>
              </a:lnSpc>
              <a:buClr>
                <a:schemeClr val="tx2">
                  <a:lumMod val="50000"/>
                  <a:lumOff val="50000"/>
                </a:schemeClr>
              </a:buClr>
            </a:pPr>
            <a:r>
              <a:rPr lang="zh-CN" altLang="en-US" sz="2800" dirty="0">
                <a:solidFill>
                  <a:schemeClr val="accent4"/>
                </a:solidFill>
                <a:latin typeface="+mj-ea"/>
              </a:rPr>
              <a:t>（二）企业主要人员</a:t>
            </a:r>
            <a:endParaRPr lang="en-US" altLang="zh-CN" sz="2800" dirty="0">
              <a:solidFill>
                <a:schemeClr val="accent4"/>
              </a:solidFill>
              <a:latin typeface="+mj-ea"/>
            </a:endParaRPr>
          </a:p>
          <a:p>
            <a:pPr lvl="0">
              <a:lnSpc>
                <a:spcPts val="5000"/>
              </a:lnSpc>
              <a:buClr>
                <a:schemeClr val="tx2">
                  <a:lumMod val="50000"/>
                  <a:lumOff val="50000"/>
                </a:schemeClr>
              </a:buClr>
            </a:pPr>
            <a:r>
              <a:rPr lang="en-US" altLang="zh-CN" sz="2800" dirty="0">
                <a:solidFill>
                  <a:schemeClr val="accent4"/>
                </a:solidFill>
                <a:latin typeface="+mj-ea"/>
              </a:rPr>
              <a:t>1</a:t>
            </a:r>
            <a:r>
              <a:rPr lang="zh-CN" altLang="en-US" sz="2800" dirty="0">
                <a:solidFill>
                  <a:schemeClr val="accent4"/>
                </a:solidFill>
                <a:latin typeface="+mj-ea"/>
              </a:rPr>
              <a:t>、具有本工程专业一级注册建造师 </a:t>
            </a:r>
            <a:r>
              <a:rPr lang="en-US" altLang="zh-CN" sz="2800" dirty="0">
                <a:solidFill>
                  <a:schemeClr val="accent4"/>
                </a:solidFill>
                <a:latin typeface="+mj-ea"/>
              </a:rPr>
              <a:t>10 </a:t>
            </a:r>
            <a:r>
              <a:rPr lang="zh-CN" altLang="en-US" sz="2800" dirty="0">
                <a:solidFill>
                  <a:schemeClr val="accent4"/>
                </a:solidFill>
                <a:latin typeface="+mj-ea"/>
              </a:rPr>
              <a:t>人以上； </a:t>
            </a:r>
            <a:endParaRPr lang="en-US" altLang="zh-CN" sz="2800" dirty="0">
              <a:solidFill>
                <a:schemeClr val="accent4"/>
              </a:solidFill>
              <a:latin typeface="+mj-ea"/>
            </a:endParaRPr>
          </a:p>
          <a:p>
            <a:pPr lvl="0">
              <a:lnSpc>
                <a:spcPts val="5000"/>
              </a:lnSpc>
              <a:buClr>
                <a:schemeClr val="tx2">
                  <a:lumMod val="50000"/>
                  <a:lumOff val="50000"/>
                </a:schemeClr>
              </a:buClr>
            </a:pPr>
            <a:r>
              <a:rPr lang="en-US" altLang="zh-CN" sz="2800" dirty="0">
                <a:solidFill>
                  <a:schemeClr val="accent4"/>
                </a:solidFill>
                <a:latin typeface="+mj-ea"/>
              </a:rPr>
              <a:t>2</a:t>
            </a:r>
            <a:r>
              <a:rPr lang="zh-CN" altLang="en-US" sz="2800" dirty="0">
                <a:solidFill>
                  <a:schemeClr val="accent4"/>
                </a:solidFill>
                <a:latin typeface="+mj-ea"/>
              </a:rPr>
              <a:t>、技术负责人具有 </a:t>
            </a:r>
            <a:r>
              <a:rPr lang="en-US" altLang="zh-CN" sz="2800" dirty="0">
                <a:solidFill>
                  <a:schemeClr val="accent4"/>
                </a:solidFill>
                <a:latin typeface="+mj-ea"/>
              </a:rPr>
              <a:t>10 </a:t>
            </a:r>
            <a:r>
              <a:rPr lang="zh-CN" altLang="en-US" sz="2800" dirty="0">
                <a:solidFill>
                  <a:schemeClr val="accent4"/>
                </a:solidFill>
                <a:latin typeface="+mj-ea"/>
              </a:rPr>
              <a:t>年以上从事工程施工技术管理工作经历，且为本工 程专业一级注册建造师；主持完成过 </a:t>
            </a:r>
            <a:r>
              <a:rPr lang="en-US" altLang="zh-CN" sz="2800" dirty="0">
                <a:solidFill>
                  <a:schemeClr val="accent4"/>
                </a:solidFill>
                <a:latin typeface="+mj-ea"/>
              </a:rPr>
              <a:t>1 </a:t>
            </a:r>
            <a:r>
              <a:rPr lang="zh-CN" altLang="en-US" sz="2800" dirty="0">
                <a:solidFill>
                  <a:schemeClr val="accent4"/>
                </a:solidFill>
                <a:latin typeface="+mj-ea"/>
              </a:rPr>
              <a:t>项以上本类别等级资质标准要求的工程业绩。</a:t>
            </a:r>
            <a:endParaRPr lang="en-US" altLang="zh-CN" sz="2800" dirty="0">
              <a:solidFill>
                <a:schemeClr val="accent4"/>
              </a:solidFill>
              <a:latin typeface="+mj-ea"/>
            </a:endParaRPr>
          </a:p>
        </p:txBody>
      </p:sp>
    </p:spTree>
    <p:extLst>
      <p:ext uri="{BB962C8B-B14F-4D97-AF65-F5344CB8AC3E}">
        <p14:creationId xmlns:p14="http://schemas.microsoft.com/office/powerpoint/2010/main" val="389997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356144" y="554718"/>
            <a:ext cx="4987382"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施工甲级资质标准</a:t>
            </a:r>
          </a:p>
        </p:txBody>
      </p:sp>
      <p:sp>
        <p:nvSpPr>
          <p:cNvPr id="14" name="文本框 13"/>
          <p:cNvSpPr txBox="1"/>
          <p:nvPr/>
        </p:nvSpPr>
        <p:spPr>
          <a:xfrm>
            <a:off x="949354" y="1369956"/>
            <a:ext cx="10293292" cy="4531690"/>
          </a:xfrm>
          <a:prstGeom prst="rect">
            <a:avLst/>
          </a:prstGeom>
          <a:noFill/>
        </p:spPr>
        <p:txBody>
          <a:bodyPr wrap="square" rtlCol="0">
            <a:spAutoFit/>
          </a:bodyPr>
          <a:lstStyle/>
          <a:p>
            <a:pPr lvl="0">
              <a:lnSpc>
                <a:spcPts val="5000"/>
              </a:lnSpc>
              <a:buClr>
                <a:schemeClr val="tx2">
                  <a:lumMod val="50000"/>
                  <a:lumOff val="50000"/>
                </a:schemeClr>
              </a:buClr>
            </a:pPr>
            <a:r>
              <a:rPr lang="zh-CN" altLang="en-US" sz="2800" dirty="0">
                <a:solidFill>
                  <a:schemeClr val="accent4"/>
                </a:solidFill>
                <a:latin typeface="+mj-ea"/>
              </a:rPr>
              <a:t>（三）企业工程业绩</a:t>
            </a:r>
            <a:endParaRPr lang="en-US" altLang="zh-CN" sz="2800" dirty="0">
              <a:solidFill>
                <a:schemeClr val="accent4"/>
              </a:solidFill>
              <a:latin typeface="+mj-ea"/>
            </a:endParaRPr>
          </a:p>
          <a:p>
            <a:pPr lvl="0">
              <a:lnSpc>
                <a:spcPts val="4300"/>
              </a:lnSpc>
              <a:buClr>
                <a:schemeClr val="tx2">
                  <a:lumMod val="50000"/>
                  <a:lumOff val="50000"/>
                </a:schemeClr>
              </a:buClr>
            </a:pPr>
            <a:r>
              <a:rPr lang="zh-CN" altLang="en-US" sz="2400" dirty="0">
                <a:solidFill>
                  <a:schemeClr val="accent4"/>
                </a:solidFill>
                <a:latin typeface="+mj-ea"/>
              </a:rPr>
              <a:t>       近 </a:t>
            </a:r>
            <a:r>
              <a:rPr lang="en-US" altLang="zh-CN" sz="2400" dirty="0">
                <a:solidFill>
                  <a:schemeClr val="accent4"/>
                </a:solidFill>
                <a:latin typeface="+mj-ea"/>
              </a:rPr>
              <a:t>5 </a:t>
            </a:r>
            <a:r>
              <a:rPr lang="zh-CN" altLang="en-US" sz="2400" dirty="0">
                <a:solidFill>
                  <a:schemeClr val="accent4"/>
                </a:solidFill>
                <a:latin typeface="+mj-ea"/>
              </a:rPr>
              <a:t>年承担过下列 </a:t>
            </a:r>
            <a:r>
              <a:rPr lang="en-US" altLang="zh-CN" sz="2400" dirty="0">
                <a:solidFill>
                  <a:schemeClr val="accent4"/>
                </a:solidFill>
                <a:latin typeface="+mj-ea"/>
              </a:rPr>
              <a:t>4 </a:t>
            </a:r>
            <a:r>
              <a:rPr lang="zh-CN" altLang="en-US" sz="2400" dirty="0">
                <a:solidFill>
                  <a:schemeClr val="accent4"/>
                </a:solidFill>
                <a:latin typeface="+mj-ea"/>
              </a:rPr>
              <a:t>类中的 </a:t>
            </a:r>
            <a:r>
              <a:rPr lang="en-US" altLang="zh-CN" sz="2400" dirty="0">
                <a:solidFill>
                  <a:schemeClr val="accent4"/>
                </a:solidFill>
                <a:latin typeface="+mj-ea"/>
              </a:rPr>
              <a:t>3 </a:t>
            </a:r>
            <a:r>
              <a:rPr lang="zh-CN" altLang="en-US" sz="2400" dirty="0">
                <a:solidFill>
                  <a:schemeClr val="accent4"/>
                </a:solidFill>
                <a:latin typeface="+mj-ea"/>
              </a:rPr>
              <a:t>类以上工程：（</a:t>
            </a:r>
            <a:r>
              <a:rPr lang="en-US" altLang="zh-CN" sz="2400" dirty="0">
                <a:solidFill>
                  <a:schemeClr val="accent4"/>
                </a:solidFill>
                <a:latin typeface="+mj-ea"/>
              </a:rPr>
              <a:t>1</a:t>
            </a:r>
            <a:r>
              <a:rPr lang="zh-CN" altLang="en-US" sz="2400" dirty="0">
                <a:solidFill>
                  <a:schemeClr val="accent4"/>
                </a:solidFill>
                <a:latin typeface="+mj-ea"/>
              </a:rPr>
              <a:t>）高度 </a:t>
            </a:r>
            <a:r>
              <a:rPr lang="en-US" altLang="zh-CN" sz="2400" dirty="0">
                <a:solidFill>
                  <a:schemeClr val="accent4"/>
                </a:solidFill>
                <a:latin typeface="+mj-ea"/>
              </a:rPr>
              <a:t>80 </a:t>
            </a:r>
            <a:r>
              <a:rPr lang="zh-CN" altLang="en-US" sz="2400" dirty="0">
                <a:solidFill>
                  <a:schemeClr val="accent4"/>
                </a:solidFill>
                <a:latin typeface="+mj-ea"/>
              </a:rPr>
              <a:t>米以上的民用建筑工程 </a:t>
            </a:r>
            <a:r>
              <a:rPr lang="en-US" altLang="zh-CN" sz="2400" dirty="0">
                <a:solidFill>
                  <a:schemeClr val="accent4"/>
                </a:solidFill>
                <a:latin typeface="+mj-ea"/>
              </a:rPr>
              <a:t>1 </a:t>
            </a:r>
            <a:r>
              <a:rPr lang="zh-CN" altLang="en-US" sz="2400" dirty="0">
                <a:solidFill>
                  <a:schemeClr val="accent4"/>
                </a:solidFill>
                <a:latin typeface="+mj-ea"/>
              </a:rPr>
              <a:t>项或高度 </a:t>
            </a:r>
            <a:r>
              <a:rPr lang="en-US" altLang="zh-CN" sz="2400" dirty="0">
                <a:solidFill>
                  <a:schemeClr val="accent4"/>
                </a:solidFill>
                <a:latin typeface="+mj-ea"/>
              </a:rPr>
              <a:t>100 </a:t>
            </a:r>
            <a:r>
              <a:rPr lang="zh-CN" altLang="en-US" sz="2400" dirty="0">
                <a:solidFill>
                  <a:schemeClr val="accent4"/>
                </a:solidFill>
                <a:latin typeface="+mj-ea"/>
              </a:rPr>
              <a:t>米以上的构筑物工程 </a:t>
            </a:r>
            <a:r>
              <a:rPr lang="en-US" altLang="zh-CN" sz="2400" dirty="0">
                <a:solidFill>
                  <a:schemeClr val="accent4"/>
                </a:solidFill>
                <a:latin typeface="+mj-ea"/>
              </a:rPr>
              <a:t>1 </a:t>
            </a:r>
            <a:r>
              <a:rPr lang="zh-CN" altLang="en-US" sz="2400" dirty="0">
                <a:solidFill>
                  <a:schemeClr val="accent4"/>
                </a:solidFill>
                <a:latin typeface="+mj-ea"/>
              </a:rPr>
              <a:t>项或高度 </a:t>
            </a:r>
            <a:r>
              <a:rPr lang="en-US" altLang="zh-CN" sz="2400" dirty="0">
                <a:solidFill>
                  <a:schemeClr val="accent4"/>
                </a:solidFill>
                <a:latin typeface="+mj-ea"/>
              </a:rPr>
              <a:t>80 </a:t>
            </a:r>
            <a:r>
              <a:rPr lang="zh-CN" altLang="en-US" sz="2400" dirty="0">
                <a:solidFill>
                  <a:schemeClr val="accent4"/>
                </a:solidFill>
                <a:latin typeface="+mj-ea"/>
              </a:rPr>
              <a:t>米以上的构筑物工程 </a:t>
            </a:r>
            <a:r>
              <a:rPr lang="en-US" altLang="zh-CN" sz="2400" dirty="0">
                <a:solidFill>
                  <a:schemeClr val="accent4"/>
                </a:solidFill>
                <a:latin typeface="+mj-ea"/>
              </a:rPr>
              <a:t>2 </a:t>
            </a:r>
            <a:r>
              <a:rPr lang="zh-CN" altLang="en-US" sz="2400" dirty="0">
                <a:solidFill>
                  <a:schemeClr val="accent4"/>
                </a:solidFill>
                <a:latin typeface="+mj-ea"/>
              </a:rPr>
              <a:t>项； （</a:t>
            </a:r>
            <a:r>
              <a:rPr lang="en-US" altLang="zh-CN" sz="2400" dirty="0">
                <a:solidFill>
                  <a:schemeClr val="accent4"/>
                </a:solidFill>
                <a:latin typeface="+mj-ea"/>
              </a:rPr>
              <a:t>2</a:t>
            </a:r>
            <a:r>
              <a:rPr lang="zh-CN" altLang="en-US" sz="2400" dirty="0">
                <a:solidFill>
                  <a:schemeClr val="accent4"/>
                </a:solidFill>
                <a:latin typeface="+mj-ea"/>
              </a:rPr>
              <a:t>）地上 </a:t>
            </a:r>
            <a:r>
              <a:rPr lang="en-US" altLang="zh-CN" sz="2400" dirty="0">
                <a:solidFill>
                  <a:schemeClr val="accent4"/>
                </a:solidFill>
                <a:latin typeface="+mj-ea"/>
              </a:rPr>
              <a:t>25 </a:t>
            </a:r>
            <a:r>
              <a:rPr lang="zh-CN" altLang="en-US" sz="2400" dirty="0">
                <a:solidFill>
                  <a:schemeClr val="accent4"/>
                </a:solidFill>
                <a:latin typeface="+mj-ea"/>
              </a:rPr>
              <a:t>层以上的民用建筑工程 </a:t>
            </a:r>
            <a:r>
              <a:rPr lang="en-US" altLang="zh-CN" sz="2400" dirty="0">
                <a:solidFill>
                  <a:schemeClr val="accent4"/>
                </a:solidFill>
                <a:latin typeface="+mj-ea"/>
              </a:rPr>
              <a:t>1 </a:t>
            </a:r>
            <a:r>
              <a:rPr lang="zh-CN" altLang="en-US" sz="2400" dirty="0">
                <a:solidFill>
                  <a:schemeClr val="accent4"/>
                </a:solidFill>
                <a:latin typeface="+mj-ea"/>
              </a:rPr>
              <a:t>项或地上 </a:t>
            </a:r>
            <a:r>
              <a:rPr lang="en-US" altLang="zh-CN" sz="2400" dirty="0">
                <a:solidFill>
                  <a:schemeClr val="accent4"/>
                </a:solidFill>
                <a:latin typeface="+mj-ea"/>
              </a:rPr>
              <a:t>18 </a:t>
            </a:r>
            <a:r>
              <a:rPr lang="zh-CN" altLang="en-US" sz="2400" dirty="0">
                <a:solidFill>
                  <a:schemeClr val="accent4"/>
                </a:solidFill>
                <a:latin typeface="+mj-ea"/>
              </a:rPr>
              <a:t>层以上的民用建筑工程 </a:t>
            </a:r>
            <a:r>
              <a:rPr lang="en-US" altLang="zh-CN" sz="2400" dirty="0">
                <a:solidFill>
                  <a:schemeClr val="accent4"/>
                </a:solidFill>
                <a:latin typeface="+mj-ea"/>
              </a:rPr>
              <a:t>2 </a:t>
            </a:r>
            <a:r>
              <a:rPr lang="zh-CN" altLang="en-US" sz="2400" dirty="0">
                <a:solidFill>
                  <a:schemeClr val="accent4"/>
                </a:solidFill>
                <a:latin typeface="+mj-ea"/>
              </a:rPr>
              <a:t>项； （</a:t>
            </a:r>
            <a:r>
              <a:rPr lang="en-US" altLang="zh-CN" sz="2400" dirty="0">
                <a:solidFill>
                  <a:schemeClr val="accent4"/>
                </a:solidFill>
                <a:latin typeface="+mj-ea"/>
              </a:rPr>
              <a:t>3</a:t>
            </a:r>
            <a:r>
              <a:rPr lang="zh-CN" altLang="en-US" sz="2400" dirty="0">
                <a:solidFill>
                  <a:schemeClr val="accent4"/>
                </a:solidFill>
                <a:latin typeface="+mj-ea"/>
              </a:rPr>
              <a:t>）建筑面积 </a:t>
            </a:r>
            <a:r>
              <a:rPr lang="en-US" altLang="zh-CN" sz="2400" dirty="0">
                <a:solidFill>
                  <a:schemeClr val="accent4"/>
                </a:solidFill>
                <a:latin typeface="+mj-ea"/>
              </a:rPr>
              <a:t>12 </a:t>
            </a:r>
            <a:r>
              <a:rPr lang="zh-CN" altLang="en-US" sz="2400" dirty="0">
                <a:solidFill>
                  <a:schemeClr val="accent4"/>
                </a:solidFill>
                <a:latin typeface="+mj-ea"/>
              </a:rPr>
              <a:t>万平方米以上的民用建筑工程 </a:t>
            </a:r>
            <a:r>
              <a:rPr lang="en-US" altLang="zh-CN" sz="2400" dirty="0">
                <a:solidFill>
                  <a:schemeClr val="accent4"/>
                </a:solidFill>
                <a:latin typeface="+mj-ea"/>
              </a:rPr>
              <a:t>1 </a:t>
            </a:r>
            <a:r>
              <a:rPr lang="zh-CN" altLang="en-US" sz="2400" dirty="0">
                <a:solidFill>
                  <a:schemeClr val="accent4"/>
                </a:solidFill>
                <a:latin typeface="+mj-ea"/>
              </a:rPr>
              <a:t>项，或建筑面积 </a:t>
            </a:r>
            <a:r>
              <a:rPr lang="en-US" altLang="zh-CN" sz="2400" dirty="0">
                <a:solidFill>
                  <a:schemeClr val="accent4"/>
                </a:solidFill>
                <a:latin typeface="+mj-ea"/>
              </a:rPr>
              <a:t>10 </a:t>
            </a:r>
            <a:r>
              <a:rPr lang="zh-CN" altLang="en-US" sz="2400" dirty="0">
                <a:solidFill>
                  <a:schemeClr val="accent4"/>
                </a:solidFill>
                <a:latin typeface="+mj-ea"/>
              </a:rPr>
              <a:t>万平 方米以上的民用建筑工程 </a:t>
            </a:r>
            <a:r>
              <a:rPr lang="en-US" altLang="zh-CN" sz="2400" dirty="0">
                <a:solidFill>
                  <a:schemeClr val="accent4"/>
                </a:solidFill>
                <a:latin typeface="+mj-ea"/>
              </a:rPr>
              <a:t>2 </a:t>
            </a:r>
            <a:r>
              <a:rPr lang="zh-CN" altLang="en-US" sz="2400" dirty="0">
                <a:solidFill>
                  <a:schemeClr val="accent4"/>
                </a:solidFill>
                <a:latin typeface="+mj-ea"/>
              </a:rPr>
              <a:t>项，或建筑面积 </a:t>
            </a:r>
            <a:r>
              <a:rPr lang="en-US" altLang="zh-CN" sz="2400" dirty="0">
                <a:solidFill>
                  <a:schemeClr val="accent4"/>
                </a:solidFill>
                <a:latin typeface="+mj-ea"/>
              </a:rPr>
              <a:t>10 </a:t>
            </a:r>
            <a:r>
              <a:rPr lang="zh-CN" altLang="en-US" sz="2400" dirty="0">
                <a:solidFill>
                  <a:schemeClr val="accent4"/>
                </a:solidFill>
                <a:latin typeface="+mj-ea"/>
              </a:rPr>
              <a:t>万平方米以上的装配式民用建筑工程 </a:t>
            </a:r>
            <a:r>
              <a:rPr lang="en-US" altLang="zh-CN" sz="2400" dirty="0">
                <a:solidFill>
                  <a:schemeClr val="accent4"/>
                </a:solidFill>
                <a:latin typeface="+mj-ea"/>
              </a:rPr>
              <a:t>1 </a:t>
            </a:r>
            <a:r>
              <a:rPr lang="zh-CN" altLang="en-US" sz="2400" dirty="0">
                <a:solidFill>
                  <a:schemeClr val="accent4"/>
                </a:solidFill>
                <a:latin typeface="+mj-ea"/>
              </a:rPr>
              <a:t>项，或建筑面积 </a:t>
            </a:r>
            <a:r>
              <a:rPr lang="en-US" altLang="zh-CN" sz="2400" dirty="0">
                <a:solidFill>
                  <a:schemeClr val="accent4"/>
                </a:solidFill>
                <a:latin typeface="+mj-ea"/>
              </a:rPr>
              <a:t>8 </a:t>
            </a:r>
            <a:r>
              <a:rPr lang="zh-CN" altLang="en-US" sz="2400" dirty="0">
                <a:solidFill>
                  <a:schemeClr val="accent4"/>
                </a:solidFill>
                <a:latin typeface="+mj-ea"/>
              </a:rPr>
              <a:t>万平方米以上的钢结构住宅工程 </a:t>
            </a:r>
            <a:r>
              <a:rPr lang="en-US" altLang="zh-CN" sz="2400" dirty="0">
                <a:solidFill>
                  <a:schemeClr val="accent4"/>
                </a:solidFill>
                <a:latin typeface="+mj-ea"/>
              </a:rPr>
              <a:t>1 </a:t>
            </a:r>
            <a:r>
              <a:rPr lang="zh-CN" altLang="en-US" sz="2400" dirty="0">
                <a:solidFill>
                  <a:schemeClr val="accent4"/>
                </a:solidFill>
                <a:latin typeface="+mj-ea"/>
              </a:rPr>
              <a:t>项； （</a:t>
            </a:r>
            <a:r>
              <a:rPr lang="en-US" altLang="zh-CN" sz="2400" dirty="0">
                <a:solidFill>
                  <a:schemeClr val="accent4"/>
                </a:solidFill>
                <a:latin typeface="+mj-ea"/>
              </a:rPr>
              <a:t>4</a:t>
            </a:r>
            <a:r>
              <a:rPr lang="zh-CN" altLang="en-US" sz="2400" dirty="0">
                <a:solidFill>
                  <a:schemeClr val="accent4"/>
                </a:solidFill>
                <a:latin typeface="+mj-ea"/>
              </a:rPr>
              <a:t>）单项建安合同额 </a:t>
            </a:r>
            <a:r>
              <a:rPr lang="en-US" altLang="zh-CN" sz="2400" dirty="0">
                <a:solidFill>
                  <a:schemeClr val="accent4"/>
                </a:solidFill>
                <a:latin typeface="+mj-ea"/>
              </a:rPr>
              <a:t>1 </a:t>
            </a:r>
            <a:r>
              <a:rPr lang="zh-CN" altLang="en-US" sz="2400" dirty="0">
                <a:solidFill>
                  <a:schemeClr val="accent4"/>
                </a:solidFill>
                <a:latin typeface="+mj-ea"/>
              </a:rPr>
              <a:t>亿元以上的民用建筑工程。</a:t>
            </a:r>
            <a:endParaRPr lang="en-US" altLang="zh-CN" sz="2400" dirty="0">
              <a:solidFill>
                <a:schemeClr val="accent4"/>
              </a:solidFill>
              <a:latin typeface="+mj-ea"/>
            </a:endParaRPr>
          </a:p>
        </p:txBody>
      </p:sp>
    </p:spTree>
    <p:extLst>
      <p:ext uri="{BB962C8B-B14F-4D97-AF65-F5344CB8AC3E}">
        <p14:creationId xmlns:p14="http://schemas.microsoft.com/office/powerpoint/2010/main" val="15820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1429519" y="2033471"/>
            <a:ext cx="2409825" cy="954107"/>
          </a:xfrm>
          <a:prstGeom prst="rect">
            <a:avLst/>
          </a:prstGeom>
          <a:noFill/>
        </p:spPr>
        <p:txBody>
          <a:bodyPr wrap="square" rtlCol="0">
            <a:spAutoFit/>
          </a:bodyPr>
          <a:lstStyle/>
          <a:p>
            <a:r>
              <a:rPr lang="zh-CN" altLang="en-US" sz="2800" dirty="0">
                <a:solidFill>
                  <a:srgbClr val="FFC000"/>
                </a:solidFill>
                <a:latin typeface="黑体" panose="02010609060101010101" pitchFamily="49" charset="-122"/>
                <a:ea typeface="黑体" panose="02010609060101010101" pitchFamily="49" charset="-122"/>
              </a:rPr>
              <a:t>市场开拓和企业发展的需求</a:t>
            </a:r>
          </a:p>
        </p:txBody>
      </p:sp>
      <p:sp>
        <p:nvSpPr>
          <p:cNvPr id="90" name="文本框 89"/>
          <p:cNvSpPr txBox="1"/>
          <p:nvPr/>
        </p:nvSpPr>
        <p:spPr>
          <a:xfrm>
            <a:off x="1424521" y="4245610"/>
            <a:ext cx="2419822" cy="954107"/>
          </a:xfrm>
          <a:prstGeom prst="rect">
            <a:avLst/>
          </a:prstGeom>
          <a:noFill/>
        </p:spPr>
        <p:txBody>
          <a:bodyPr wrap="square" rtlCol="0">
            <a:spAutoFit/>
          </a:bodyPr>
          <a:lstStyle/>
          <a:p>
            <a:r>
              <a:rPr lang="zh-CN" altLang="en-US" sz="2800" dirty="0">
                <a:solidFill>
                  <a:srgbClr val="FFC000"/>
                </a:solidFill>
                <a:latin typeface="黑体" panose="02010609060101010101" pitchFamily="49" charset="-122"/>
                <a:ea typeface="黑体" panose="02010609060101010101" pitchFamily="49" charset="-122"/>
              </a:rPr>
              <a:t>企业内部资源情况</a:t>
            </a:r>
          </a:p>
        </p:txBody>
      </p:sp>
      <p:sp>
        <p:nvSpPr>
          <p:cNvPr id="109" name="文本框 108"/>
          <p:cNvSpPr txBox="1"/>
          <p:nvPr/>
        </p:nvSpPr>
        <p:spPr>
          <a:xfrm>
            <a:off x="8770620" y="4384516"/>
            <a:ext cx="2943860" cy="523220"/>
          </a:xfrm>
          <a:prstGeom prst="rect">
            <a:avLst/>
          </a:prstGeom>
          <a:noFill/>
        </p:spPr>
        <p:txBody>
          <a:bodyPr wrap="square" rtlCol="0">
            <a:spAutoFit/>
          </a:bodyPr>
          <a:lstStyle/>
          <a:p>
            <a:r>
              <a:rPr lang="zh-CN" altLang="en-US" sz="2800" dirty="0">
                <a:solidFill>
                  <a:srgbClr val="FFC000"/>
                </a:solidFill>
                <a:latin typeface="黑体" panose="02010609060101010101" pitchFamily="49" charset="-122"/>
                <a:ea typeface="黑体" panose="02010609060101010101" pitchFamily="49" charset="-122"/>
              </a:rPr>
              <a:t>外部资源引入</a:t>
            </a:r>
          </a:p>
        </p:txBody>
      </p:sp>
      <p:sp>
        <p:nvSpPr>
          <p:cNvPr id="128" name="文本框 127"/>
          <p:cNvSpPr txBox="1"/>
          <p:nvPr/>
        </p:nvSpPr>
        <p:spPr>
          <a:xfrm>
            <a:off x="8655050" y="2014834"/>
            <a:ext cx="3175000" cy="523220"/>
          </a:xfrm>
          <a:prstGeom prst="rect">
            <a:avLst/>
          </a:prstGeom>
          <a:noFill/>
        </p:spPr>
        <p:txBody>
          <a:bodyPr wrap="square" rtlCol="0">
            <a:spAutoFit/>
          </a:bodyPr>
          <a:lstStyle/>
          <a:p>
            <a:r>
              <a:rPr lang="zh-CN" altLang="en-US" sz="2800" dirty="0">
                <a:solidFill>
                  <a:srgbClr val="FFC000"/>
                </a:solidFill>
                <a:latin typeface="黑体" panose="02010609060101010101" pitchFamily="49" charset="-122"/>
                <a:ea typeface="黑体" panose="02010609060101010101" pitchFamily="49" charset="-122"/>
              </a:rPr>
              <a:t>资质管理政策环境</a:t>
            </a:r>
          </a:p>
        </p:txBody>
      </p:sp>
      <p:sp>
        <p:nvSpPr>
          <p:cNvPr id="148" name="矩形 147"/>
          <p:cNvSpPr/>
          <p:nvPr/>
        </p:nvSpPr>
        <p:spPr>
          <a:xfrm>
            <a:off x="1107914" y="912752"/>
            <a:ext cx="9550561"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50" name="文本框 149"/>
          <p:cNvSpPr txBox="1"/>
          <p:nvPr/>
        </p:nvSpPr>
        <p:spPr>
          <a:xfrm>
            <a:off x="556530" y="207576"/>
            <a:ext cx="9077055" cy="584775"/>
          </a:xfrm>
          <a:prstGeom prst="rect">
            <a:avLst/>
          </a:prstGeom>
          <a:noFill/>
        </p:spPr>
        <p:txBody>
          <a:bodyPr wrap="square" rtlCol="0">
            <a:spAutoFit/>
          </a:bodyPr>
          <a:lstStyle/>
          <a:p>
            <a:pPr lvl="0" algn="ctr">
              <a:buClrTx/>
              <a:buSzTx/>
              <a:buFontTx/>
            </a:pP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sym typeface="+mn-ea"/>
              </a:rPr>
              <a:t>企业在新资质标准框架下的资质管理规划</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546" y="1714820"/>
            <a:ext cx="585168" cy="505926"/>
          </a:xfrm>
          <a:prstGeom prst="rect">
            <a:avLst/>
          </a:prstGeom>
        </p:spPr>
      </p:pic>
      <p:pic>
        <p:nvPicPr>
          <p:cNvPr id="146" name="图片 1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882" y="4140200"/>
            <a:ext cx="585168" cy="505926"/>
          </a:xfrm>
          <a:prstGeom prst="rect">
            <a:avLst/>
          </a:prstGeom>
        </p:spPr>
      </p:pic>
      <p:pic>
        <p:nvPicPr>
          <p:cNvPr id="147" name="图片 1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38" y="4228698"/>
            <a:ext cx="585168" cy="505926"/>
          </a:xfrm>
          <a:prstGeom prst="rect">
            <a:avLst/>
          </a:prstGeom>
        </p:spPr>
      </p:pic>
      <p:pic>
        <p:nvPicPr>
          <p:cNvPr id="153" name="图片 1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38" y="1761871"/>
            <a:ext cx="585168" cy="50592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758" y="1582064"/>
            <a:ext cx="3693871" cy="3693871"/>
          </a:xfrm>
          <a:prstGeom prst="rect">
            <a:avLst/>
          </a:prstGeom>
        </p:spPr>
      </p:pic>
    </p:spTree>
    <p:extLst>
      <p:ext uri="{BB962C8B-B14F-4D97-AF65-F5344CB8AC3E}">
        <p14:creationId xmlns:p14="http://schemas.microsoft.com/office/powerpoint/2010/main" val="28719465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229599" y="1663571"/>
            <a:ext cx="9483141" cy="4401205"/>
          </a:xfrm>
          <a:prstGeom prst="rect">
            <a:avLst/>
          </a:prstGeom>
          <a:noFill/>
        </p:spPr>
        <p:txBody>
          <a:bodyPr wrap="square" rtlCol="0">
            <a:spAutoFit/>
          </a:bodyPr>
          <a:lstStyle/>
          <a:p>
            <a:pPr>
              <a:buClr>
                <a:schemeClr val="tx2">
                  <a:lumMod val="50000"/>
                  <a:lumOff val="50000"/>
                </a:schemeClr>
              </a:buClr>
            </a:pPr>
            <a:r>
              <a:rPr lang="zh-CN" altLang="en-US" sz="2800" dirty="0">
                <a:solidFill>
                  <a:schemeClr val="accent4"/>
                </a:solidFill>
                <a:latin typeface="+mj-ea"/>
              </a:rPr>
              <a:t>一、企业的资质需求和内部资源</a:t>
            </a:r>
            <a:endParaRPr lang="en-US" altLang="zh-CN" sz="2800" dirty="0">
              <a:solidFill>
                <a:schemeClr val="accent4"/>
              </a:solidFill>
              <a:latin typeface="+mj-ea"/>
            </a:endParaRPr>
          </a:p>
          <a:p>
            <a:pPr>
              <a:buClr>
                <a:schemeClr val="tx2">
                  <a:lumMod val="50000"/>
                  <a:lumOff val="50000"/>
                </a:schemeClr>
              </a:buClr>
            </a:pP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充分了解企业的市场经营、发展、企业转型工作等对资质</a:t>
            </a:r>
            <a:r>
              <a:rPr lang="zh-CN" altLang="en-US" sz="2800">
                <a:solidFill>
                  <a:schemeClr val="accent4"/>
                </a:solidFill>
                <a:latin typeface="+mj-ea"/>
              </a:rPr>
              <a:t>的需求。</a:t>
            </a:r>
            <a:endParaRPr lang="en-US" altLang="zh-CN" sz="2800" dirty="0">
              <a:solidFill>
                <a:schemeClr val="accent4"/>
              </a:solidFill>
              <a:latin typeface="+mj-ea"/>
            </a:endParaRPr>
          </a:p>
          <a:p>
            <a:pPr>
              <a:buClr>
                <a:schemeClr val="tx2">
                  <a:lumMod val="50000"/>
                  <a:lumOff val="50000"/>
                </a:schemeClr>
              </a:buClr>
            </a:pPr>
            <a:r>
              <a:rPr lang="zh-CN" altLang="en-US" sz="2800" dirty="0">
                <a:solidFill>
                  <a:schemeClr val="accent4"/>
                </a:solidFill>
                <a:latin typeface="+mj-ea"/>
              </a:rPr>
              <a:t>    </a:t>
            </a:r>
            <a:r>
              <a:rPr lang="en-US" altLang="zh-CN" sz="2800" dirty="0">
                <a:solidFill>
                  <a:schemeClr val="accent4"/>
                </a:solidFill>
                <a:latin typeface="+mj-ea"/>
              </a:rPr>
              <a:t>   </a:t>
            </a: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企业的内部资源情况，包括资信、人员、科技、工程业绩积累和储备等。</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  </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资质管理工作应适度超前。</a:t>
            </a:r>
            <a:endParaRPr lang="en-US" altLang="zh-CN" sz="2800" dirty="0">
              <a:solidFill>
                <a:schemeClr val="accent4"/>
              </a:solidFill>
              <a:latin typeface="+mj-ea"/>
            </a:endParaRPr>
          </a:p>
          <a:p>
            <a:pPr>
              <a:buClr>
                <a:schemeClr val="tx2">
                  <a:lumMod val="50000"/>
                  <a:lumOff val="50000"/>
                </a:schemeClr>
              </a:buClr>
            </a:pPr>
            <a:endParaRPr lang="en-US" altLang="zh-CN" sz="2800" dirty="0">
              <a:solidFill>
                <a:schemeClr val="accent4"/>
              </a:solidFill>
              <a:latin typeface="+mj-ea"/>
            </a:endParaRP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A0213361-FC67-4361-8B6F-62F59A7824B4}"/>
              </a:ext>
            </a:extLst>
          </p:cNvPr>
          <p:cNvSpPr txBox="1"/>
          <p:nvPr/>
        </p:nvSpPr>
        <p:spPr>
          <a:xfrm>
            <a:off x="531363" y="208449"/>
            <a:ext cx="9077055" cy="584775"/>
          </a:xfrm>
          <a:prstGeom prst="rect">
            <a:avLst/>
          </a:prstGeom>
          <a:noFill/>
        </p:spPr>
        <p:txBody>
          <a:bodyPr wrap="square" rtlCol="0">
            <a:spAutoFit/>
          </a:bodyPr>
          <a:lstStyle/>
          <a:p>
            <a:pPr lvl="0" algn="ctr">
              <a:buClrTx/>
              <a:buSzTx/>
              <a:buFontTx/>
            </a:pP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sym typeface="+mn-ea"/>
              </a:rPr>
              <a:t>企业在新资质标准框架下的资质管理规划</a:t>
            </a:r>
          </a:p>
        </p:txBody>
      </p:sp>
    </p:spTree>
    <p:extLst>
      <p:ext uri="{BB962C8B-B14F-4D97-AF65-F5344CB8AC3E}">
        <p14:creationId xmlns:p14="http://schemas.microsoft.com/office/powerpoint/2010/main" val="217503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229599" y="1646793"/>
            <a:ext cx="9483141" cy="4031873"/>
          </a:xfrm>
          <a:prstGeom prst="rect">
            <a:avLst/>
          </a:prstGeom>
          <a:noFill/>
        </p:spPr>
        <p:txBody>
          <a:bodyPr wrap="square" rtlCol="0">
            <a:spAutoFit/>
          </a:bodyPr>
          <a:lstStyle/>
          <a:p>
            <a:pPr>
              <a:buClr>
                <a:schemeClr val="tx2">
                  <a:lumMod val="50000"/>
                  <a:lumOff val="50000"/>
                </a:schemeClr>
              </a:buClr>
            </a:pPr>
            <a:r>
              <a:rPr lang="zh-CN" altLang="en-US" sz="2800" dirty="0">
                <a:solidFill>
                  <a:schemeClr val="accent4"/>
                </a:solidFill>
                <a:latin typeface="+mj-ea"/>
              </a:rPr>
              <a:t>二、熟悉资质政策、管理程序和相关要求</a:t>
            </a:r>
            <a:endParaRPr lang="en-US" altLang="zh-CN" sz="2800" dirty="0">
              <a:solidFill>
                <a:schemeClr val="accent4"/>
              </a:solidFill>
              <a:latin typeface="+mj-ea"/>
            </a:endParaRPr>
          </a:p>
          <a:p>
            <a:pPr>
              <a:buClr>
                <a:schemeClr val="tx2">
                  <a:lumMod val="50000"/>
                  <a:lumOff val="50000"/>
                </a:schemeClr>
              </a:buClr>
            </a:pPr>
            <a:endParaRPr lang="en-US" altLang="zh-CN" sz="3200" b="1" spc="300" dirty="0">
              <a:solidFill>
                <a:schemeClr val="accent4">
                  <a:lumMod val="60000"/>
                  <a:lumOff val="40000"/>
                </a:schemeClr>
              </a:solidFill>
              <a:latin typeface="黑体" panose="02010609060101010101" pitchFamily="49" charset="-122"/>
              <a:ea typeface="黑体" panose="02010609060101010101" pitchFamily="49" charset="-122"/>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住建部资质管理规定、实施意见、资质标准。</a:t>
            </a:r>
            <a:endParaRPr lang="en-US" altLang="zh-CN" sz="2800" dirty="0">
              <a:solidFill>
                <a:schemeClr val="accent4"/>
              </a:solidFill>
              <a:latin typeface="+mj-ea"/>
            </a:endParaRPr>
          </a:p>
          <a:p>
            <a:pPr>
              <a:buClr>
                <a:schemeClr val="tx2">
                  <a:lumMod val="50000"/>
                  <a:lumOff val="50000"/>
                </a:schemeClr>
              </a:buClr>
            </a:pPr>
            <a:r>
              <a:rPr lang="zh-CN" altLang="en-US" sz="2800" dirty="0">
                <a:solidFill>
                  <a:schemeClr val="accent4"/>
                </a:solidFill>
                <a:latin typeface="+mj-ea"/>
              </a:rPr>
              <a:t>    </a:t>
            </a:r>
            <a:r>
              <a:rPr lang="en-US" altLang="zh-CN" sz="2800" dirty="0">
                <a:solidFill>
                  <a:schemeClr val="accent4"/>
                </a:solidFill>
                <a:latin typeface="+mj-ea"/>
              </a:rPr>
              <a:t>   </a:t>
            </a: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住建部资质管理工作的相关文件。</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  </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地方建设主管部门资质管理工作的相关文件。</a:t>
            </a:r>
            <a:endParaRPr lang="en-US" altLang="zh-CN" sz="2800" dirty="0">
              <a:solidFill>
                <a:schemeClr val="accent4"/>
              </a:solidFill>
              <a:latin typeface="+mj-ea"/>
            </a:endParaRPr>
          </a:p>
          <a:p>
            <a:pPr>
              <a:buClr>
                <a:schemeClr val="tx2">
                  <a:lumMod val="50000"/>
                  <a:lumOff val="50000"/>
                </a:schemeClr>
              </a:buClr>
            </a:pPr>
            <a:endParaRPr lang="en-US" altLang="zh-CN" sz="2800" dirty="0">
              <a:solidFill>
                <a:schemeClr val="accent4"/>
              </a:solidFill>
              <a:latin typeface="+mj-ea"/>
            </a:endParaRPr>
          </a:p>
          <a:p>
            <a:pPr>
              <a:buClr>
                <a:schemeClr val="tx2">
                  <a:lumMod val="50000"/>
                  <a:lumOff val="50000"/>
                </a:schemeClr>
              </a:buClr>
            </a:pPr>
            <a:endParaRPr lang="en-US" altLang="zh-CN" sz="2800" dirty="0">
              <a:solidFill>
                <a:schemeClr val="accent4"/>
              </a:solidFill>
              <a:latin typeface="+mj-ea"/>
            </a:endParaRP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A0213361-FC67-4361-8B6F-62F59A7824B4}"/>
              </a:ext>
            </a:extLst>
          </p:cNvPr>
          <p:cNvSpPr txBox="1"/>
          <p:nvPr/>
        </p:nvSpPr>
        <p:spPr>
          <a:xfrm>
            <a:off x="531363" y="208449"/>
            <a:ext cx="9077055" cy="584775"/>
          </a:xfrm>
          <a:prstGeom prst="rect">
            <a:avLst/>
          </a:prstGeom>
          <a:noFill/>
        </p:spPr>
        <p:txBody>
          <a:bodyPr wrap="square" rtlCol="0">
            <a:spAutoFit/>
          </a:bodyPr>
          <a:lstStyle/>
          <a:p>
            <a:pPr lvl="0" algn="ctr">
              <a:buClrTx/>
              <a:buSzTx/>
              <a:buFontTx/>
            </a:pP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sym typeface="+mn-ea"/>
              </a:rPr>
              <a:t>企业在新资质标准框架下的资质管理规划</a:t>
            </a:r>
          </a:p>
        </p:txBody>
      </p:sp>
    </p:spTree>
    <p:extLst>
      <p:ext uri="{BB962C8B-B14F-4D97-AF65-F5344CB8AC3E}">
        <p14:creationId xmlns:p14="http://schemas.microsoft.com/office/powerpoint/2010/main" val="341368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229599" y="1646793"/>
            <a:ext cx="9483141" cy="3970318"/>
          </a:xfrm>
          <a:prstGeom prst="rect">
            <a:avLst/>
          </a:prstGeom>
          <a:noFill/>
        </p:spPr>
        <p:txBody>
          <a:bodyPr wrap="square" rtlCol="0">
            <a:spAutoFit/>
          </a:bodyPr>
          <a:lstStyle/>
          <a:p>
            <a:pPr>
              <a:buClr>
                <a:schemeClr val="tx2">
                  <a:lumMod val="50000"/>
                  <a:lumOff val="50000"/>
                </a:schemeClr>
              </a:buClr>
            </a:pPr>
            <a:r>
              <a:rPr lang="zh-CN" altLang="en-US" sz="2800" dirty="0">
                <a:solidFill>
                  <a:schemeClr val="accent4"/>
                </a:solidFill>
                <a:latin typeface="+mj-ea"/>
              </a:rPr>
              <a:t>三、资质管理工作咨询及外部资源引入</a:t>
            </a:r>
            <a:endParaRPr lang="en-US" altLang="zh-CN" sz="2800" dirty="0">
              <a:solidFill>
                <a:schemeClr val="accent4"/>
              </a:solidFill>
              <a:latin typeface="+mj-ea"/>
            </a:endParaRPr>
          </a:p>
          <a:p>
            <a:pPr>
              <a:buClr>
                <a:schemeClr val="tx2">
                  <a:lumMod val="50000"/>
                  <a:lumOff val="50000"/>
                </a:schemeClr>
              </a:buClr>
            </a:pP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请相关资质主管领导、咨询机构、评审专家等对资质政策、实施意见、标准和工作程序等进行咨询、解读。</a:t>
            </a:r>
            <a:endParaRPr lang="en-US" altLang="zh-CN" sz="2800" dirty="0">
              <a:solidFill>
                <a:schemeClr val="accent4"/>
              </a:solidFill>
              <a:latin typeface="+mj-ea"/>
            </a:endParaRPr>
          </a:p>
          <a:p>
            <a:pPr>
              <a:buClr>
                <a:schemeClr val="tx2">
                  <a:lumMod val="50000"/>
                  <a:lumOff val="50000"/>
                </a:schemeClr>
              </a:buClr>
            </a:pPr>
            <a:r>
              <a:rPr lang="zh-CN" altLang="en-US" sz="2800" dirty="0">
                <a:solidFill>
                  <a:schemeClr val="accent4"/>
                </a:solidFill>
                <a:latin typeface="+mj-ea"/>
              </a:rPr>
              <a:t>    </a:t>
            </a:r>
            <a:r>
              <a:rPr lang="en-US" altLang="zh-CN" sz="2800" dirty="0">
                <a:solidFill>
                  <a:schemeClr val="accent4"/>
                </a:solidFill>
                <a:latin typeface="+mj-ea"/>
              </a:rPr>
              <a:t>   </a:t>
            </a: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资质申请过程中必要的资源引入。</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  </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包括人员、工程业绩以及其他必要的资源。</a:t>
            </a:r>
            <a:endParaRPr lang="en-US" altLang="zh-CN" sz="2800" dirty="0">
              <a:solidFill>
                <a:schemeClr val="accent4"/>
              </a:solidFill>
              <a:latin typeface="+mj-ea"/>
            </a:endParaRPr>
          </a:p>
          <a:p>
            <a:pPr>
              <a:buClr>
                <a:schemeClr val="tx2">
                  <a:lumMod val="50000"/>
                  <a:lumOff val="50000"/>
                </a:schemeClr>
              </a:buClr>
            </a:pPr>
            <a:endParaRPr lang="en-US" altLang="zh-CN" sz="2800" dirty="0">
              <a:solidFill>
                <a:schemeClr val="accent4"/>
              </a:solidFill>
              <a:latin typeface="+mj-ea"/>
            </a:endParaRP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A0213361-FC67-4361-8B6F-62F59A7824B4}"/>
              </a:ext>
            </a:extLst>
          </p:cNvPr>
          <p:cNvSpPr txBox="1"/>
          <p:nvPr/>
        </p:nvSpPr>
        <p:spPr>
          <a:xfrm>
            <a:off x="531363" y="208449"/>
            <a:ext cx="9077055" cy="584775"/>
          </a:xfrm>
          <a:prstGeom prst="rect">
            <a:avLst/>
          </a:prstGeom>
          <a:noFill/>
        </p:spPr>
        <p:txBody>
          <a:bodyPr wrap="square" rtlCol="0">
            <a:spAutoFit/>
          </a:bodyPr>
          <a:lstStyle/>
          <a:p>
            <a:pPr lvl="0" algn="ctr">
              <a:buClrTx/>
              <a:buSzTx/>
              <a:buFontTx/>
            </a:pP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sym typeface="+mn-ea"/>
              </a:rPr>
              <a:t>企业在新资质标准框架下的资质管理规划</a:t>
            </a:r>
          </a:p>
        </p:txBody>
      </p:sp>
    </p:spTree>
    <p:extLst>
      <p:ext uri="{BB962C8B-B14F-4D97-AF65-F5344CB8AC3E}">
        <p14:creationId xmlns:p14="http://schemas.microsoft.com/office/powerpoint/2010/main" val="3883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152"/>
          <p:cNvSpPr/>
          <p:nvPr/>
        </p:nvSpPr>
        <p:spPr>
          <a:xfrm>
            <a:off x="3351180" y="1608677"/>
            <a:ext cx="8120721"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55" name="文本框 154"/>
          <p:cNvSpPr txBox="1"/>
          <p:nvPr/>
        </p:nvSpPr>
        <p:spPr>
          <a:xfrm>
            <a:off x="3188788" y="322215"/>
            <a:ext cx="8502465" cy="1200329"/>
          </a:xfrm>
          <a:prstGeom prst="rect">
            <a:avLst/>
          </a:prstGeom>
          <a:noFill/>
        </p:spPr>
        <p:txBody>
          <a:bodyPr wrap="square" rtlCol="0">
            <a:spAutoFit/>
          </a:bodyPr>
          <a:lstStyle/>
          <a:p>
            <a:pPr lvl="0">
              <a:buClrTx/>
              <a:buSzTx/>
              <a:buFontTx/>
            </a:pPr>
            <a:r>
              <a:rPr lang="zh-CN" altLang="en-US" sz="2400" dirty="0">
                <a:solidFill>
                  <a:schemeClr val="accent4">
                    <a:lumMod val="60000"/>
                    <a:lumOff val="40000"/>
                  </a:schemeClr>
                </a:solidFill>
                <a:latin typeface="黑体" panose="02010609060101010101" pitchFamily="49" charset="-122"/>
                <a:ea typeface="黑体" panose="02010609060101010101" pitchFamily="49" charset="-122"/>
                <a:sym typeface="+mn-ea"/>
              </a:rPr>
              <a:t>建筑业企业资质：</a:t>
            </a:r>
            <a:r>
              <a:rPr lang="zh-CN" altLang="zh-CN" sz="2400" dirty="0">
                <a:solidFill>
                  <a:schemeClr val="accent4">
                    <a:lumMod val="60000"/>
                    <a:lumOff val="40000"/>
                  </a:schemeClr>
                </a:solidFill>
                <a:latin typeface="黑体" panose="02010609060101010101" pitchFamily="49" charset="-122"/>
                <a:ea typeface="黑体" panose="02010609060101010101" pitchFamily="49" charset="-122"/>
              </a:rPr>
              <a:t>企业按照其资产、主要人员、已完成的工程业绩和技术装备等条件</a:t>
            </a:r>
            <a:r>
              <a:rPr lang="zh-CN" altLang="en-US" sz="2400" dirty="0">
                <a:solidFill>
                  <a:schemeClr val="accent4">
                    <a:lumMod val="60000"/>
                    <a:lumOff val="40000"/>
                  </a:schemeClr>
                </a:solidFill>
                <a:latin typeface="黑体" panose="02010609060101010101" pitchFamily="49" charset="-122"/>
                <a:ea typeface="黑体" panose="02010609060101010101" pitchFamily="49" charset="-122"/>
              </a:rPr>
              <a:t>向建设主管提出</a:t>
            </a:r>
            <a:r>
              <a:rPr lang="zh-CN" altLang="zh-CN" sz="2400" dirty="0">
                <a:solidFill>
                  <a:schemeClr val="accent4">
                    <a:lumMod val="60000"/>
                    <a:lumOff val="40000"/>
                  </a:schemeClr>
                </a:solidFill>
                <a:latin typeface="黑体" panose="02010609060101010101" pitchFamily="49" charset="-122"/>
                <a:ea typeface="黑体" panose="02010609060101010101" pitchFamily="49" charset="-122"/>
              </a:rPr>
              <a:t>申请，经审查合格</a:t>
            </a:r>
            <a:r>
              <a:rPr lang="zh-CN" altLang="en-US" sz="2400" dirty="0">
                <a:solidFill>
                  <a:schemeClr val="accent4">
                    <a:lumMod val="60000"/>
                    <a:lumOff val="40000"/>
                  </a:schemeClr>
                </a:solidFill>
                <a:latin typeface="黑体" panose="02010609060101010101" pitchFamily="49" charset="-122"/>
                <a:ea typeface="黑体" panose="02010609060101010101" pitchFamily="49" charset="-122"/>
              </a:rPr>
              <a:t>，颁发的</a:t>
            </a:r>
            <a:r>
              <a:rPr lang="zh-CN" altLang="zh-CN" sz="2400" dirty="0">
                <a:solidFill>
                  <a:schemeClr val="accent4">
                    <a:lumMod val="60000"/>
                    <a:lumOff val="40000"/>
                  </a:schemeClr>
                </a:solidFill>
                <a:latin typeface="黑体" panose="02010609060101010101" pitchFamily="49" charset="-122"/>
                <a:ea typeface="黑体" panose="02010609060101010101" pitchFamily="49" charset="-122"/>
              </a:rPr>
              <a:t>可在许可范围内从事建筑施工活动</a:t>
            </a:r>
            <a:r>
              <a:rPr lang="zh-CN" altLang="en-US" sz="2400" dirty="0">
                <a:solidFill>
                  <a:schemeClr val="accent4">
                    <a:lumMod val="60000"/>
                    <a:lumOff val="40000"/>
                  </a:schemeClr>
                </a:solidFill>
                <a:latin typeface="黑体" panose="02010609060101010101" pitchFamily="49" charset="-122"/>
                <a:ea typeface="黑体" panose="02010609060101010101" pitchFamily="49" charset="-122"/>
              </a:rPr>
              <a:t>的许可证书。</a:t>
            </a:r>
            <a:endParaRPr lang="zh-CN" altLang="en-US" sz="2400" dirty="0">
              <a:solidFill>
                <a:schemeClr val="accent4">
                  <a:lumMod val="60000"/>
                  <a:lumOff val="40000"/>
                </a:schemeClr>
              </a:solidFill>
              <a:latin typeface="黑体" panose="02010609060101010101" pitchFamily="49" charset="-122"/>
              <a:ea typeface="黑体" panose="02010609060101010101" pitchFamily="49" charset="-122"/>
              <a:sym typeface="+mn-ea"/>
            </a:endParaRPr>
          </a:p>
        </p:txBody>
      </p:sp>
      <p:grpSp>
        <p:nvGrpSpPr>
          <p:cNvPr id="9" name="Group 8"/>
          <p:cNvGrpSpPr/>
          <p:nvPr/>
        </p:nvGrpSpPr>
        <p:grpSpPr bwMode="auto">
          <a:xfrm>
            <a:off x="-12700" y="1472883"/>
            <a:ext cx="6053138" cy="4546600"/>
            <a:chOff x="698271" y="1392716"/>
            <a:chExt cx="6054215" cy="4546174"/>
          </a:xfrm>
        </p:grpSpPr>
        <p:grpSp>
          <p:nvGrpSpPr>
            <p:cNvPr id="49187" name="Group 9"/>
            <p:cNvGrpSpPr/>
            <p:nvPr/>
          </p:nvGrpSpPr>
          <p:grpSpPr bwMode="auto">
            <a:xfrm rot="10800000">
              <a:off x="698271" y="1392716"/>
              <a:ext cx="4441063" cy="4546174"/>
              <a:chOff x="5936563" y="1392716"/>
              <a:chExt cx="4441063" cy="4546174"/>
            </a:xfrm>
          </p:grpSpPr>
          <p:grpSp>
            <p:nvGrpSpPr>
              <p:cNvPr id="49192" name="Group 22"/>
              <p:cNvGrpSpPr/>
              <p:nvPr/>
            </p:nvGrpSpPr>
            <p:grpSpPr bwMode="auto">
              <a:xfrm rot="10800000">
                <a:off x="5936563" y="3948094"/>
                <a:ext cx="4427616" cy="1990796"/>
                <a:chOff x="3481042" y="0"/>
                <a:chExt cx="4427616" cy="2575131"/>
              </a:xfrm>
            </p:grpSpPr>
            <p:sp>
              <p:nvSpPr>
                <p:cNvPr id="36" name="Rectangle 15"/>
                <p:cNvSpPr>
                  <a:spLocks noChangeArrowheads="1"/>
                </p:cNvSpPr>
                <p:nvPr/>
              </p:nvSpPr>
              <p:spPr bwMode="auto">
                <a:xfrm>
                  <a:off x="3473946" y="0"/>
                  <a:ext cx="2168911" cy="137158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endParaRPr lang="en-US" altLang="zh-CN" sz="3200">
                    <a:latin typeface="黑体" panose="02010609060101010101" pitchFamily="49" charset="-122"/>
                    <a:ea typeface="黑体" panose="02010609060101010101" pitchFamily="49" charset="-122"/>
                  </a:endParaRPr>
                </a:p>
              </p:txBody>
            </p:sp>
            <p:sp>
              <p:nvSpPr>
                <p:cNvPr id="37" name="Freeform 16"/>
                <p:cNvSpPr/>
                <p:nvPr/>
              </p:nvSpPr>
              <p:spPr bwMode="auto">
                <a:xfrm>
                  <a:off x="5646032" y="0"/>
                  <a:ext cx="1340089" cy="2560424"/>
                </a:xfrm>
                <a:custGeom>
                  <a:avLst/>
                  <a:gdLst>
                    <a:gd name="T0" fmla="*/ 0 w 633"/>
                    <a:gd name="T1" fmla="*/ 0 h 1210"/>
                    <a:gd name="T2" fmla="*/ 0 w 633"/>
                    <a:gd name="T3" fmla="*/ 648 h 1210"/>
                    <a:gd name="T4" fmla="*/ 628 w 633"/>
                    <a:gd name="T5" fmla="*/ 1210 h 1210"/>
                    <a:gd name="T6" fmla="*/ 633 w 633"/>
                    <a:gd name="T7" fmla="*/ 1002 h 1210"/>
                    <a:gd name="T8" fmla="*/ 0 w 633"/>
                    <a:gd name="T9" fmla="*/ 0 h 1210"/>
                  </a:gdLst>
                  <a:ahLst/>
                  <a:cxnLst>
                    <a:cxn ang="0">
                      <a:pos x="T0" y="T1"/>
                    </a:cxn>
                    <a:cxn ang="0">
                      <a:pos x="T2" y="T3"/>
                    </a:cxn>
                    <a:cxn ang="0">
                      <a:pos x="T4" y="T5"/>
                    </a:cxn>
                    <a:cxn ang="0">
                      <a:pos x="T6" y="T7"/>
                    </a:cxn>
                    <a:cxn ang="0">
                      <a:pos x="T8" y="T9"/>
                    </a:cxn>
                  </a:cxnLst>
                  <a:rect l="0" t="0" r="r" b="b"/>
                  <a:pathLst>
                    <a:path w="633" h="1210">
                      <a:moveTo>
                        <a:pt x="0" y="0"/>
                      </a:moveTo>
                      <a:lnTo>
                        <a:pt x="0" y="648"/>
                      </a:lnTo>
                      <a:lnTo>
                        <a:pt x="628" y="1210"/>
                      </a:lnTo>
                      <a:lnTo>
                        <a:pt x="633" y="1002"/>
                      </a:ln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黑体" panose="02010609060101010101" pitchFamily="49" charset="-122"/>
                    <a:ea typeface="黑体" panose="02010609060101010101" pitchFamily="49" charset="-122"/>
                  </a:endParaRPr>
                </a:p>
              </p:txBody>
            </p:sp>
            <p:sp>
              <p:nvSpPr>
                <p:cNvPr id="38" name="Rectangle 17"/>
                <p:cNvSpPr>
                  <a:spLocks noChangeArrowheads="1"/>
                </p:cNvSpPr>
                <p:nvPr/>
              </p:nvSpPr>
              <p:spPr bwMode="auto">
                <a:xfrm>
                  <a:off x="6975007" y="2108705"/>
                  <a:ext cx="930441" cy="46609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endParaRPr lang="en-US" altLang="zh-CN" sz="3200">
                    <a:latin typeface="黑体" panose="02010609060101010101" pitchFamily="49" charset="-122"/>
                    <a:ea typeface="黑体" panose="02010609060101010101" pitchFamily="49" charset="-122"/>
                  </a:endParaRPr>
                </a:p>
              </p:txBody>
            </p:sp>
          </p:grpSp>
          <p:grpSp>
            <p:nvGrpSpPr>
              <p:cNvPr id="49193" name="Group 23"/>
              <p:cNvGrpSpPr/>
              <p:nvPr/>
            </p:nvGrpSpPr>
            <p:grpSpPr bwMode="auto">
              <a:xfrm rot="10800000">
                <a:off x="5936566" y="3570346"/>
                <a:ext cx="4427613" cy="1102454"/>
                <a:chOff x="3481042" y="1813984"/>
                <a:chExt cx="4427613" cy="1494370"/>
              </a:xfrm>
            </p:grpSpPr>
            <p:sp>
              <p:nvSpPr>
                <p:cNvPr id="49202" name="Rectangle 18"/>
                <p:cNvSpPr>
                  <a:spLocks noChangeArrowheads="1"/>
                </p:cNvSpPr>
                <p:nvPr/>
              </p:nvSpPr>
              <p:spPr bwMode="auto">
                <a:xfrm>
                  <a:off x="3481042" y="1813984"/>
                  <a:ext cx="2168343" cy="137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endParaRPr lang="en-US" altLang="zh-CN" sz="3200">
                    <a:latin typeface="黑体" panose="02010609060101010101" pitchFamily="49" charset="-122"/>
                    <a:ea typeface="黑体" panose="02010609060101010101" pitchFamily="49" charset="-122"/>
                  </a:endParaRPr>
                </a:p>
              </p:txBody>
            </p:sp>
            <p:sp>
              <p:nvSpPr>
                <p:cNvPr id="34" name="Freeform 19"/>
                <p:cNvSpPr/>
                <p:nvPr/>
              </p:nvSpPr>
              <p:spPr bwMode="auto">
                <a:xfrm>
                  <a:off x="5646032" y="1814819"/>
                  <a:ext cx="1328975" cy="1493242"/>
                </a:xfrm>
                <a:custGeom>
                  <a:avLst/>
                  <a:gdLst>
                    <a:gd name="T0" fmla="*/ 0 w 628"/>
                    <a:gd name="T1" fmla="*/ 648 h 706"/>
                    <a:gd name="T2" fmla="*/ 0 w 628"/>
                    <a:gd name="T3" fmla="*/ 0 h 706"/>
                    <a:gd name="T4" fmla="*/ 628 w 628"/>
                    <a:gd name="T5" fmla="*/ 504 h 706"/>
                    <a:gd name="T6" fmla="*/ 628 w 628"/>
                    <a:gd name="T7" fmla="*/ 706 h 706"/>
                    <a:gd name="T8" fmla="*/ 0 w 628"/>
                    <a:gd name="T9" fmla="*/ 648 h 706"/>
                  </a:gdLst>
                  <a:ahLst/>
                  <a:cxnLst>
                    <a:cxn ang="0">
                      <a:pos x="T0" y="T1"/>
                    </a:cxn>
                    <a:cxn ang="0">
                      <a:pos x="T2" y="T3"/>
                    </a:cxn>
                    <a:cxn ang="0">
                      <a:pos x="T4" y="T5"/>
                    </a:cxn>
                    <a:cxn ang="0">
                      <a:pos x="T6" y="T7"/>
                    </a:cxn>
                    <a:cxn ang="0">
                      <a:pos x="T8" y="T9"/>
                    </a:cxn>
                  </a:cxnLst>
                  <a:rect l="0" t="0" r="r" b="b"/>
                  <a:pathLst>
                    <a:path w="628" h="706">
                      <a:moveTo>
                        <a:pt x="0" y="648"/>
                      </a:moveTo>
                      <a:lnTo>
                        <a:pt x="0" y="0"/>
                      </a:lnTo>
                      <a:lnTo>
                        <a:pt x="628" y="504"/>
                      </a:lnTo>
                      <a:lnTo>
                        <a:pt x="628" y="706"/>
                      </a:lnTo>
                      <a:lnTo>
                        <a:pt x="0" y="64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黑体" panose="02010609060101010101" pitchFamily="49" charset="-122"/>
                    <a:ea typeface="黑体" panose="02010609060101010101" pitchFamily="49" charset="-122"/>
                  </a:endParaRPr>
                </a:p>
              </p:txBody>
            </p:sp>
            <p:sp>
              <p:nvSpPr>
                <p:cNvPr id="49204" name="Rectangle 20"/>
                <p:cNvSpPr>
                  <a:spLocks noChangeArrowheads="1"/>
                </p:cNvSpPr>
                <p:nvPr/>
              </p:nvSpPr>
              <p:spPr bwMode="auto">
                <a:xfrm>
                  <a:off x="6968067" y="2871947"/>
                  <a:ext cx="940588" cy="43640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endParaRPr lang="en-US" altLang="zh-CN" sz="3200">
                    <a:latin typeface="黑体" panose="02010609060101010101" pitchFamily="49" charset="-122"/>
                    <a:ea typeface="黑体" panose="02010609060101010101" pitchFamily="49" charset="-122"/>
                  </a:endParaRPr>
                </a:p>
              </p:txBody>
            </p:sp>
          </p:grpSp>
          <p:grpSp>
            <p:nvGrpSpPr>
              <p:cNvPr id="49194" name="Group 24"/>
              <p:cNvGrpSpPr/>
              <p:nvPr/>
            </p:nvGrpSpPr>
            <p:grpSpPr bwMode="auto">
              <a:xfrm rot="10800000">
                <a:off x="5936566" y="2499648"/>
                <a:ext cx="4427613" cy="1024119"/>
                <a:chOff x="3481042" y="3521767"/>
                <a:chExt cx="4427613" cy="1522251"/>
              </a:xfrm>
            </p:grpSpPr>
            <p:sp>
              <p:nvSpPr>
                <p:cNvPr id="49199" name="Rectangle 21"/>
                <p:cNvSpPr>
                  <a:spLocks noChangeArrowheads="1"/>
                </p:cNvSpPr>
                <p:nvPr/>
              </p:nvSpPr>
              <p:spPr bwMode="auto">
                <a:xfrm>
                  <a:off x="3481042" y="3672417"/>
                  <a:ext cx="2168343"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endParaRPr lang="en-US" altLang="zh-CN" sz="3200">
                    <a:latin typeface="黑体" panose="02010609060101010101" pitchFamily="49" charset="-122"/>
                    <a:ea typeface="黑体" panose="02010609060101010101" pitchFamily="49" charset="-122"/>
                  </a:endParaRPr>
                </a:p>
              </p:txBody>
            </p:sp>
            <p:sp>
              <p:nvSpPr>
                <p:cNvPr id="31" name="Freeform 22"/>
                <p:cNvSpPr/>
                <p:nvPr/>
              </p:nvSpPr>
              <p:spPr bwMode="auto">
                <a:xfrm>
                  <a:off x="5646032" y="3530072"/>
                  <a:ext cx="1319448" cy="1514760"/>
                </a:xfrm>
                <a:custGeom>
                  <a:avLst/>
                  <a:gdLst>
                    <a:gd name="T0" fmla="*/ 643 w 643"/>
                    <a:gd name="T1" fmla="*/ 223 h 715"/>
                    <a:gd name="T2" fmla="*/ 643 w 643"/>
                    <a:gd name="T3" fmla="*/ 0 h 715"/>
                    <a:gd name="T4" fmla="*/ 0 w 643"/>
                    <a:gd name="T5" fmla="*/ 67 h 715"/>
                    <a:gd name="T6" fmla="*/ 0 w 643"/>
                    <a:gd name="T7" fmla="*/ 715 h 715"/>
                    <a:gd name="T8" fmla="*/ 643 w 643"/>
                    <a:gd name="T9" fmla="*/ 223 h 715"/>
                  </a:gdLst>
                  <a:ahLst/>
                  <a:cxnLst>
                    <a:cxn ang="0">
                      <a:pos x="T0" y="T1"/>
                    </a:cxn>
                    <a:cxn ang="0">
                      <a:pos x="T2" y="T3"/>
                    </a:cxn>
                    <a:cxn ang="0">
                      <a:pos x="T4" y="T5"/>
                    </a:cxn>
                    <a:cxn ang="0">
                      <a:pos x="T6" y="T7"/>
                    </a:cxn>
                    <a:cxn ang="0">
                      <a:pos x="T8" y="T9"/>
                    </a:cxn>
                  </a:cxnLst>
                  <a:rect l="0" t="0" r="r" b="b"/>
                  <a:pathLst>
                    <a:path w="643" h="715">
                      <a:moveTo>
                        <a:pt x="643" y="223"/>
                      </a:moveTo>
                      <a:lnTo>
                        <a:pt x="643" y="0"/>
                      </a:lnTo>
                      <a:lnTo>
                        <a:pt x="0" y="67"/>
                      </a:lnTo>
                      <a:lnTo>
                        <a:pt x="0" y="715"/>
                      </a:lnTo>
                      <a:lnTo>
                        <a:pt x="643" y="2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黑体" panose="02010609060101010101" pitchFamily="49" charset="-122"/>
                    <a:ea typeface="黑体" panose="02010609060101010101" pitchFamily="49" charset="-122"/>
                  </a:endParaRPr>
                </a:p>
              </p:txBody>
            </p:sp>
            <p:sp>
              <p:nvSpPr>
                <p:cNvPr id="49201" name="Rectangle 23"/>
                <p:cNvSpPr>
                  <a:spLocks noChangeArrowheads="1"/>
                </p:cNvSpPr>
                <p:nvPr/>
              </p:nvSpPr>
              <p:spPr bwMode="auto">
                <a:xfrm>
                  <a:off x="6968067" y="3521767"/>
                  <a:ext cx="940588" cy="4705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endParaRPr lang="en-US" altLang="zh-CN" sz="3200">
                    <a:latin typeface="黑体" panose="02010609060101010101" pitchFamily="49" charset="-122"/>
                    <a:ea typeface="黑体" panose="02010609060101010101" pitchFamily="49" charset="-122"/>
                  </a:endParaRPr>
                </a:p>
              </p:txBody>
            </p:sp>
          </p:grpSp>
          <p:grpSp>
            <p:nvGrpSpPr>
              <p:cNvPr id="49195" name="Group 25"/>
              <p:cNvGrpSpPr/>
              <p:nvPr/>
            </p:nvGrpSpPr>
            <p:grpSpPr bwMode="auto">
              <a:xfrm rot="10800000">
                <a:off x="5936566" y="1392716"/>
                <a:ext cx="4441060" cy="1761833"/>
                <a:chOff x="3467595" y="4272184"/>
                <a:chExt cx="4441060" cy="2585817"/>
              </a:xfrm>
            </p:grpSpPr>
            <p:sp>
              <p:nvSpPr>
                <p:cNvPr id="49196" name="Rectangle 24"/>
                <p:cNvSpPr>
                  <a:spLocks noChangeArrowheads="1"/>
                </p:cNvSpPr>
                <p:nvPr/>
              </p:nvSpPr>
              <p:spPr bwMode="auto">
                <a:xfrm>
                  <a:off x="3467595" y="5486400"/>
                  <a:ext cx="2181790" cy="137160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endParaRPr lang="en-US" altLang="zh-CN" sz="3200">
                    <a:latin typeface="黑体" panose="02010609060101010101" pitchFamily="49" charset="-122"/>
                    <a:ea typeface="黑体" panose="02010609060101010101" pitchFamily="49" charset="-122"/>
                  </a:endParaRPr>
                </a:p>
              </p:txBody>
            </p:sp>
            <p:sp>
              <p:nvSpPr>
                <p:cNvPr id="28" name="Freeform 25"/>
                <p:cNvSpPr/>
                <p:nvPr/>
              </p:nvSpPr>
              <p:spPr bwMode="auto">
                <a:xfrm>
                  <a:off x="5646033" y="4278986"/>
                  <a:ext cx="1319448" cy="2579015"/>
                </a:xfrm>
                <a:custGeom>
                  <a:avLst/>
                  <a:gdLst>
                    <a:gd name="T0" fmla="*/ 0 w 633"/>
                    <a:gd name="T1" fmla="*/ 570 h 1218"/>
                    <a:gd name="T2" fmla="*/ 0 w 633"/>
                    <a:gd name="T3" fmla="*/ 1218 h 1218"/>
                    <a:gd name="T4" fmla="*/ 633 w 633"/>
                    <a:gd name="T5" fmla="*/ 233 h 1218"/>
                    <a:gd name="T6" fmla="*/ 633 w 633"/>
                    <a:gd name="T7" fmla="*/ 0 h 1218"/>
                    <a:gd name="T8" fmla="*/ 0 w 633"/>
                    <a:gd name="T9" fmla="*/ 570 h 1218"/>
                  </a:gdLst>
                  <a:ahLst/>
                  <a:cxnLst>
                    <a:cxn ang="0">
                      <a:pos x="T0" y="T1"/>
                    </a:cxn>
                    <a:cxn ang="0">
                      <a:pos x="T2" y="T3"/>
                    </a:cxn>
                    <a:cxn ang="0">
                      <a:pos x="T4" y="T5"/>
                    </a:cxn>
                    <a:cxn ang="0">
                      <a:pos x="T6" y="T7"/>
                    </a:cxn>
                    <a:cxn ang="0">
                      <a:pos x="T8" y="T9"/>
                    </a:cxn>
                  </a:cxnLst>
                  <a:rect l="0" t="0" r="r" b="b"/>
                  <a:pathLst>
                    <a:path w="633" h="1218">
                      <a:moveTo>
                        <a:pt x="0" y="570"/>
                      </a:moveTo>
                      <a:lnTo>
                        <a:pt x="0" y="1218"/>
                      </a:lnTo>
                      <a:lnTo>
                        <a:pt x="633" y="233"/>
                      </a:lnTo>
                      <a:lnTo>
                        <a:pt x="633" y="0"/>
                      </a:lnTo>
                      <a:lnTo>
                        <a:pt x="0" y="57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黑体" panose="02010609060101010101" pitchFamily="49" charset="-122"/>
                    <a:ea typeface="黑体" panose="02010609060101010101" pitchFamily="49" charset="-122"/>
                  </a:endParaRPr>
                </a:p>
              </p:txBody>
            </p:sp>
            <p:sp>
              <p:nvSpPr>
                <p:cNvPr id="49198" name="Rectangle 26"/>
                <p:cNvSpPr>
                  <a:spLocks noChangeArrowheads="1"/>
                </p:cNvSpPr>
                <p:nvPr/>
              </p:nvSpPr>
              <p:spPr bwMode="auto">
                <a:xfrm>
                  <a:off x="6968068" y="4272184"/>
                  <a:ext cx="940587" cy="49741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endParaRPr lang="en-US" altLang="zh-CN" sz="3200">
                    <a:latin typeface="黑体" panose="02010609060101010101" pitchFamily="49" charset="-122"/>
                    <a:ea typeface="黑体" panose="02010609060101010101" pitchFamily="49" charset="-122"/>
                  </a:endParaRPr>
                </a:p>
              </p:txBody>
            </p:sp>
          </p:grpSp>
        </p:grpSp>
        <p:grpSp>
          <p:nvGrpSpPr>
            <p:cNvPr id="11" name="Group 10"/>
            <p:cNvGrpSpPr/>
            <p:nvPr/>
          </p:nvGrpSpPr>
          <p:grpSpPr>
            <a:xfrm>
              <a:off x="5120636" y="3023510"/>
              <a:ext cx="998806" cy="360001"/>
              <a:chOff x="4799915" y="2191690"/>
              <a:chExt cx="678068" cy="244397"/>
            </a:xfrm>
            <a:solidFill>
              <a:schemeClr val="accent1"/>
            </a:solidFill>
          </p:grpSpPr>
          <p:sp>
            <p:nvSpPr>
              <p:cNvPr id="21" name="Flowchart: Delay 20"/>
              <p:cNvSpPr/>
              <p:nvPr/>
            </p:nvSpPr>
            <p:spPr>
              <a:xfrm>
                <a:off x="5257800" y="2191690"/>
                <a:ext cx="220183" cy="244397"/>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黑体" panose="02010609060101010101" pitchFamily="49" charset="-122"/>
                  <a:ea typeface="黑体" panose="02010609060101010101" pitchFamily="49" charset="-122"/>
                </a:endParaRPr>
              </a:p>
            </p:txBody>
          </p:sp>
          <p:sp>
            <p:nvSpPr>
              <p:cNvPr id="22" name="Rectangle 21"/>
              <p:cNvSpPr/>
              <p:nvPr/>
            </p:nvSpPr>
            <p:spPr>
              <a:xfrm>
                <a:off x="4799915" y="2191690"/>
                <a:ext cx="457885" cy="2443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黑体" panose="02010609060101010101" pitchFamily="49" charset="-122"/>
                  <a:ea typeface="黑体" panose="02010609060101010101" pitchFamily="49" charset="-122"/>
                </a:endParaRPr>
              </a:p>
            </p:txBody>
          </p:sp>
        </p:grpSp>
        <p:grpSp>
          <p:nvGrpSpPr>
            <p:cNvPr id="12" name="Group 11"/>
            <p:cNvGrpSpPr/>
            <p:nvPr/>
          </p:nvGrpSpPr>
          <p:grpSpPr>
            <a:xfrm>
              <a:off x="5120635" y="3439306"/>
              <a:ext cx="1631851" cy="321953"/>
              <a:chOff x="4346806" y="2217520"/>
              <a:chExt cx="1107829" cy="218567"/>
            </a:xfrm>
            <a:solidFill>
              <a:schemeClr val="accent2"/>
            </a:solidFill>
          </p:grpSpPr>
          <p:sp>
            <p:nvSpPr>
              <p:cNvPr id="19" name="Flowchart: Delay 18"/>
              <p:cNvSpPr/>
              <p:nvPr/>
            </p:nvSpPr>
            <p:spPr>
              <a:xfrm>
                <a:off x="5257800" y="2217520"/>
                <a:ext cx="196835" cy="218567"/>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黑体" panose="02010609060101010101" pitchFamily="49" charset="-122"/>
                  <a:ea typeface="黑体" panose="02010609060101010101" pitchFamily="49" charset="-122"/>
                </a:endParaRPr>
              </a:p>
            </p:txBody>
          </p:sp>
          <p:sp>
            <p:nvSpPr>
              <p:cNvPr id="20" name="Rectangle 19"/>
              <p:cNvSpPr/>
              <p:nvPr/>
            </p:nvSpPr>
            <p:spPr>
              <a:xfrm>
                <a:off x="4346806" y="2217520"/>
                <a:ext cx="910995" cy="2185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黑体" panose="02010609060101010101" pitchFamily="49" charset="-122"/>
                  <a:ea typeface="黑体" panose="02010609060101010101" pitchFamily="49" charset="-122"/>
                </a:endParaRPr>
              </a:p>
            </p:txBody>
          </p:sp>
        </p:grpSp>
        <p:grpSp>
          <p:nvGrpSpPr>
            <p:cNvPr id="13" name="Group 12"/>
            <p:cNvGrpSpPr/>
            <p:nvPr/>
          </p:nvGrpSpPr>
          <p:grpSpPr>
            <a:xfrm>
              <a:off x="5063582" y="3807845"/>
              <a:ext cx="1378639" cy="316552"/>
              <a:chOff x="4799915" y="2204373"/>
              <a:chExt cx="935929" cy="214900"/>
            </a:xfrm>
            <a:solidFill>
              <a:schemeClr val="accent4"/>
            </a:solidFill>
          </p:grpSpPr>
          <p:sp>
            <p:nvSpPr>
              <p:cNvPr id="17" name="Flowchart: Delay 16"/>
              <p:cNvSpPr/>
              <p:nvPr/>
            </p:nvSpPr>
            <p:spPr>
              <a:xfrm>
                <a:off x="5515661" y="2204373"/>
                <a:ext cx="220183" cy="214898"/>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黑体" panose="02010609060101010101" pitchFamily="49" charset="-122"/>
                  <a:ea typeface="黑体" panose="02010609060101010101" pitchFamily="49" charset="-122"/>
                </a:endParaRPr>
              </a:p>
            </p:txBody>
          </p:sp>
          <p:sp>
            <p:nvSpPr>
              <p:cNvPr id="18" name="Rectangle 17"/>
              <p:cNvSpPr/>
              <p:nvPr/>
            </p:nvSpPr>
            <p:spPr>
              <a:xfrm>
                <a:off x="4799915" y="2204373"/>
                <a:ext cx="715746" cy="21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黑体" panose="02010609060101010101" pitchFamily="49" charset="-122"/>
                  <a:ea typeface="黑体" panose="02010609060101010101" pitchFamily="49" charset="-122"/>
                </a:endParaRPr>
              </a:p>
            </p:txBody>
          </p:sp>
        </p:grpSp>
        <p:grpSp>
          <p:nvGrpSpPr>
            <p:cNvPr id="14" name="Group 13"/>
            <p:cNvGrpSpPr/>
            <p:nvPr/>
          </p:nvGrpSpPr>
          <p:grpSpPr>
            <a:xfrm>
              <a:off x="4829844" y="4185041"/>
              <a:ext cx="984739" cy="330931"/>
              <a:chOff x="4809465" y="2191690"/>
              <a:chExt cx="668518" cy="234431"/>
            </a:xfrm>
            <a:solidFill>
              <a:schemeClr val="accent5"/>
            </a:solidFill>
          </p:grpSpPr>
          <p:sp>
            <p:nvSpPr>
              <p:cNvPr id="15" name="Flowchart: Delay 14"/>
              <p:cNvSpPr/>
              <p:nvPr/>
            </p:nvSpPr>
            <p:spPr>
              <a:xfrm>
                <a:off x="5257800" y="2191690"/>
                <a:ext cx="220183" cy="234431"/>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黑体" panose="02010609060101010101" pitchFamily="49" charset="-122"/>
                  <a:ea typeface="黑体" panose="02010609060101010101" pitchFamily="49" charset="-122"/>
                </a:endParaRPr>
              </a:p>
            </p:txBody>
          </p:sp>
          <p:sp>
            <p:nvSpPr>
              <p:cNvPr id="16" name="Rectangle 15"/>
              <p:cNvSpPr/>
              <p:nvPr/>
            </p:nvSpPr>
            <p:spPr>
              <a:xfrm>
                <a:off x="4809465" y="2191690"/>
                <a:ext cx="457885" cy="234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黑体" panose="02010609060101010101" pitchFamily="49" charset="-122"/>
                  <a:ea typeface="黑体" panose="02010609060101010101" pitchFamily="49" charset="-122"/>
                </a:endParaRPr>
              </a:p>
            </p:txBody>
          </p:sp>
        </p:grpSp>
      </p:grpSp>
      <p:sp>
        <p:nvSpPr>
          <p:cNvPr id="39" name="Rectangle 1436"/>
          <p:cNvSpPr>
            <a:spLocks noChangeArrowheads="1"/>
          </p:cNvSpPr>
          <p:nvPr/>
        </p:nvSpPr>
        <p:spPr bwMode="auto">
          <a:xfrm>
            <a:off x="941388" y="1818958"/>
            <a:ext cx="1077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id-ID" altLang="zh-CN" sz="2400" dirty="0">
                <a:solidFill>
                  <a:srgbClr val="F2F2F2"/>
                </a:solidFill>
                <a:latin typeface="黑体" panose="02010609060101010101" pitchFamily="49" charset="-122"/>
                <a:ea typeface="黑体" panose="02010609060101010101" pitchFamily="49" charset="-122"/>
                <a:cs typeface="Arial" panose="020B0604020202020204" pitchFamily="34" charset="0"/>
              </a:rPr>
              <a:t>Step 01</a:t>
            </a:r>
            <a:endParaRPr lang="en-US" altLang="zh-CN" sz="2400" dirty="0">
              <a:solidFill>
                <a:srgbClr val="F2F2F2"/>
              </a:solidFill>
              <a:latin typeface="黑体" panose="02010609060101010101" pitchFamily="49" charset="-122"/>
              <a:ea typeface="黑体" panose="02010609060101010101" pitchFamily="49" charset="-122"/>
              <a:cs typeface="Arial" panose="020B0604020202020204" pitchFamily="34" charset="0"/>
            </a:endParaRPr>
          </a:p>
        </p:txBody>
      </p:sp>
      <p:sp>
        <p:nvSpPr>
          <p:cNvPr id="40" name="Rectangle 1436"/>
          <p:cNvSpPr>
            <a:spLocks noChangeArrowheads="1"/>
          </p:cNvSpPr>
          <p:nvPr/>
        </p:nvSpPr>
        <p:spPr bwMode="auto">
          <a:xfrm>
            <a:off x="941388" y="3052445"/>
            <a:ext cx="1077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id-ID" altLang="zh-CN" sz="2400" dirty="0">
                <a:solidFill>
                  <a:srgbClr val="F2F2F2"/>
                </a:solidFill>
                <a:latin typeface="黑体" panose="02010609060101010101" pitchFamily="49" charset="-122"/>
                <a:ea typeface="黑体" panose="02010609060101010101" pitchFamily="49" charset="-122"/>
                <a:cs typeface="Arial" panose="020B0604020202020204" pitchFamily="34" charset="0"/>
              </a:rPr>
              <a:t>Step 02</a:t>
            </a:r>
            <a:endParaRPr lang="en-US" altLang="zh-CN" sz="2400" dirty="0">
              <a:solidFill>
                <a:srgbClr val="F2F2F2"/>
              </a:solidFill>
              <a:latin typeface="黑体" panose="02010609060101010101" pitchFamily="49" charset="-122"/>
              <a:ea typeface="黑体" panose="02010609060101010101" pitchFamily="49" charset="-122"/>
              <a:cs typeface="Arial" panose="020B0604020202020204" pitchFamily="34" charset="0"/>
            </a:endParaRPr>
          </a:p>
        </p:txBody>
      </p:sp>
      <p:sp>
        <p:nvSpPr>
          <p:cNvPr id="41" name="Rectangle 1436"/>
          <p:cNvSpPr>
            <a:spLocks noChangeArrowheads="1"/>
          </p:cNvSpPr>
          <p:nvPr/>
        </p:nvSpPr>
        <p:spPr bwMode="auto">
          <a:xfrm>
            <a:off x="941388" y="4251008"/>
            <a:ext cx="1077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id-ID" altLang="zh-CN" sz="2400" dirty="0">
                <a:solidFill>
                  <a:srgbClr val="F2F2F2"/>
                </a:solidFill>
                <a:latin typeface="黑体" panose="02010609060101010101" pitchFamily="49" charset="-122"/>
                <a:ea typeface="黑体" panose="02010609060101010101" pitchFamily="49" charset="-122"/>
                <a:cs typeface="Arial" panose="020B0604020202020204" pitchFamily="34" charset="0"/>
              </a:rPr>
              <a:t>Step 03</a:t>
            </a:r>
            <a:endParaRPr lang="en-US" altLang="zh-CN" sz="2400" dirty="0">
              <a:solidFill>
                <a:srgbClr val="F2F2F2"/>
              </a:solidFill>
              <a:latin typeface="黑体" panose="02010609060101010101" pitchFamily="49" charset="-122"/>
              <a:ea typeface="黑体" panose="02010609060101010101" pitchFamily="49" charset="-122"/>
              <a:cs typeface="Arial" panose="020B0604020202020204" pitchFamily="34" charset="0"/>
            </a:endParaRPr>
          </a:p>
        </p:txBody>
      </p:sp>
      <p:sp>
        <p:nvSpPr>
          <p:cNvPr id="3" name="Rectangle 1436"/>
          <p:cNvSpPr>
            <a:spLocks noChangeArrowheads="1"/>
          </p:cNvSpPr>
          <p:nvPr/>
        </p:nvSpPr>
        <p:spPr bwMode="auto">
          <a:xfrm>
            <a:off x="941388" y="5367020"/>
            <a:ext cx="1077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id-ID" altLang="zh-CN" sz="2400" dirty="0">
                <a:solidFill>
                  <a:srgbClr val="F2F2F2"/>
                </a:solidFill>
                <a:latin typeface="黑体" panose="02010609060101010101" pitchFamily="49" charset="-122"/>
                <a:ea typeface="黑体" panose="02010609060101010101" pitchFamily="49" charset="-122"/>
                <a:cs typeface="Arial" panose="020B0604020202020204" pitchFamily="34" charset="0"/>
              </a:rPr>
              <a:t>Step 04</a:t>
            </a:r>
            <a:endParaRPr lang="en-US" altLang="zh-CN" sz="2400" dirty="0">
              <a:solidFill>
                <a:srgbClr val="F2F2F2"/>
              </a:solidFill>
              <a:latin typeface="黑体" panose="02010609060101010101" pitchFamily="49" charset="-122"/>
              <a:ea typeface="黑体" panose="02010609060101010101" pitchFamily="49" charset="-122"/>
              <a:cs typeface="Arial" panose="020B0604020202020204" pitchFamily="34" charset="0"/>
            </a:endParaRPr>
          </a:p>
        </p:txBody>
      </p:sp>
      <p:cxnSp>
        <p:nvCxnSpPr>
          <p:cNvPr id="8" name="Straight Connector 47"/>
          <p:cNvCxnSpPr/>
          <p:nvPr/>
        </p:nvCxnSpPr>
        <p:spPr>
          <a:xfrm>
            <a:off x="6605905" y="2047875"/>
            <a:ext cx="0" cy="58102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52"/>
          <p:cNvCxnSpPr/>
          <p:nvPr/>
        </p:nvCxnSpPr>
        <p:spPr>
          <a:xfrm>
            <a:off x="6605905" y="2906395"/>
            <a:ext cx="0" cy="58102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53"/>
          <p:cNvCxnSpPr/>
          <p:nvPr/>
        </p:nvCxnSpPr>
        <p:spPr>
          <a:xfrm>
            <a:off x="6605905" y="4814570"/>
            <a:ext cx="0" cy="58102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54"/>
          <p:cNvCxnSpPr/>
          <p:nvPr/>
        </p:nvCxnSpPr>
        <p:spPr>
          <a:xfrm>
            <a:off x="6605905" y="3832225"/>
            <a:ext cx="0" cy="58102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7020559" y="2045970"/>
            <a:ext cx="4460229" cy="461665"/>
          </a:xfrm>
          <a:prstGeom prst="rect">
            <a:avLst/>
          </a:prstGeom>
          <a:noFill/>
        </p:spPr>
        <p:txBody>
          <a:bodyPr wrap="square" rtlCol="0">
            <a:spAutoFit/>
          </a:bodyPr>
          <a:lstStyle/>
          <a:p>
            <a:pPr>
              <a:buClr>
                <a:schemeClr val="tx2">
                  <a:lumMod val="50000"/>
                  <a:lumOff val="50000"/>
                </a:schemeClr>
              </a:buClr>
            </a:pPr>
            <a:r>
              <a:rPr lang="zh-CN" altLang="en-US" sz="2400" dirty="0">
                <a:solidFill>
                  <a:schemeClr val="accent4">
                    <a:lumMod val="60000"/>
                    <a:lumOff val="40000"/>
                  </a:schemeClr>
                </a:solidFill>
                <a:latin typeface="黑体" panose="02010609060101010101" pitchFamily="49" charset="-122"/>
                <a:ea typeface="黑体" panose="02010609060101010101" pitchFamily="49" charset="-122"/>
              </a:rPr>
              <a:t>资质是一种行政许可</a:t>
            </a:r>
            <a:endParaRPr lang="en-US" altLang="zh-CN" sz="2400" dirty="0">
              <a:solidFill>
                <a:schemeClr val="accent4">
                  <a:lumMod val="60000"/>
                  <a:lumOff val="40000"/>
                </a:schemeClr>
              </a:solidFill>
              <a:latin typeface="黑体" panose="02010609060101010101" pitchFamily="49" charset="-122"/>
              <a:ea typeface="黑体" panose="02010609060101010101" pitchFamily="49" charset="-122"/>
            </a:endParaRPr>
          </a:p>
        </p:txBody>
      </p:sp>
      <p:sp>
        <p:nvSpPr>
          <p:cNvPr id="33" name="文本框 32"/>
          <p:cNvSpPr txBox="1"/>
          <p:nvPr/>
        </p:nvSpPr>
        <p:spPr>
          <a:xfrm>
            <a:off x="7020559" y="2892726"/>
            <a:ext cx="4888393" cy="559769"/>
          </a:xfrm>
          <a:prstGeom prst="rect">
            <a:avLst/>
          </a:prstGeom>
          <a:noFill/>
        </p:spPr>
        <p:txBody>
          <a:bodyPr wrap="square" rtlCol="0">
            <a:spAutoFit/>
          </a:bodyPr>
          <a:lstStyle/>
          <a:p>
            <a:pPr>
              <a:lnSpc>
                <a:spcPct val="150000"/>
              </a:lnSpc>
            </a:pPr>
            <a:r>
              <a:rPr lang="zh-CN" altLang="en-US" sz="2400" dirty="0">
                <a:solidFill>
                  <a:schemeClr val="accent4">
                    <a:lumMod val="60000"/>
                    <a:lumOff val="40000"/>
                  </a:schemeClr>
                </a:solidFill>
                <a:latin typeface="黑体" panose="02010609060101010101" pitchFamily="49" charset="-122"/>
                <a:ea typeface="黑体" panose="02010609060101010101" pitchFamily="49" charset="-122"/>
              </a:rPr>
              <a:t>是长期存在的市场准入门槛</a:t>
            </a:r>
            <a:endParaRPr lang="zh-CN" altLang="en-US" sz="2400" b="1" dirty="0">
              <a:solidFill>
                <a:schemeClr val="accent4">
                  <a:lumMod val="60000"/>
                  <a:lumOff val="40000"/>
                </a:schemeClr>
              </a:solidFill>
              <a:latin typeface="黑体" panose="02010609060101010101" pitchFamily="49" charset="-122"/>
              <a:ea typeface="黑体" panose="02010609060101010101" pitchFamily="49" charset="-122"/>
            </a:endParaRPr>
          </a:p>
        </p:txBody>
      </p:sp>
      <p:sp>
        <p:nvSpPr>
          <p:cNvPr id="35" name="文本框 34"/>
          <p:cNvSpPr txBox="1"/>
          <p:nvPr/>
        </p:nvSpPr>
        <p:spPr>
          <a:xfrm>
            <a:off x="7020559" y="3888232"/>
            <a:ext cx="4771381" cy="461665"/>
          </a:xfrm>
          <a:prstGeom prst="rect">
            <a:avLst/>
          </a:prstGeom>
          <a:noFill/>
        </p:spPr>
        <p:txBody>
          <a:bodyPr wrap="square" rtlCol="0">
            <a:spAutoFit/>
          </a:bodyPr>
          <a:lstStyle/>
          <a:p>
            <a:pPr>
              <a:buClr>
                <a:schemeClr val="tx2">
                  <a:lumMod val="50000"/>
                  <a:lumOff val="50000"/>
                </a:schemeClr>
              </a:buClr>
            </a:pPr>
            <a:r>
              <a:rPr lang="zh-CN" altLang="en-US" sz="2400" dirty="0">
                <a:solidFill>
                  <a:schemeClr val="accent4">
                    <a:lumMod val="60000"/>
                    <a:lumOff val="40000"/>
                  </a:schemeClr>
                </a:solidFill>
                <a:latin typeface="黑体" panose="02010609060101010101" pitchFamily="49" charset="-122"/>
                <a:ea typeface="黑体" panose="02010609060101010101" pitchFamily="49" charset="-122"/>
              </a:rPr>
              <a:t>是一个市场自我选择并强化的结果</a:t>
            </a:r>
            <a:endParaRPr lang="en-US" altLang="zh-CN" sz="2400" dirty="0">
              <a:solidFill>
                <a:schemeClr val="accent4">
                  <a:lumMod val="60000"/>
                  <a:lumOff val="40000"/>
                </a:schemeClr>
              </a:solidFill>
              <a:latin typeface="黑体" panose="02010609060101010101" pitchFamily="49" charset="-122"/>
              <a:ea typeface="黑体" panose="02010609060101010101" pitchFamily="49" charset="-122"/>
            </a:endParaRPr>
          </a:p>
        </p:txBody>
      </p:sp>
      <p:sp>
        <p:nvSpPr>
          <p:cNvPr id="73" name="文本框 72"/>
          <p:cNvSpPr txBox="1"/>
          <p:nvPr/>
        </p:nvSpPr>
        <p:spPr>
          <a:xfrm>
            <a:off x="7020559" y="4747804"/>
            <a:ext cx="3961757" cy="559769"/>
          </a:xfrm>
          <a:prstGeom prst="rect">
            <a:avLst/>
          </a:prstGeom>
          <a:noFill/>
        </p:spPr>
        <p:txBody>
          <a:bodyPr wrap="square" rtlCol="0">
            <a:spAutoFit/>
          </a:bodyPr>
          <a:lstStyle/>
          <a:p>
            <a:pPr>
              <a:lnSpc>
                <a:spcPct val="150000"/>
              </a:lnSpc>
            </a:pPr>
            <a:r>
              <a:rPr lang="zh-CN" altLang="en-US" sz="2400" dirty="0">
                <a:solidFill>
                  <a:schemeClr val="accent4">
                    <a:lumMod val="60000"/>
                    <a:lumOff val="40000"/>
                  </a:schemeClr>
                </a:solidFill>
                <a:latin typeface="黑体" panose="02010609060101010101" pitchFamily="49" charset="-122"/>
                <a:ea typeface="黑体" panose="02010609060101010101" pitchFamily="49" charset="-122"/>
                <a:sym typeface="+mn-ea"/>
              </a:rPr>
              <a:t>建筑业企业必须了解和适应</a:t>
            </a:r>
            <a:endParaRPr lang="zh-CN" altLang="en-US" sz="2400" dirty="0">
              <a:solidFill>
                <a:schemeClr val="accent4">
                  <a:lumMod val="60000"/>
                  <a:lumOff val="40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59160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061819" y="1245731"/>
            <a:ext cx="9952926" cy="4274440"/>
          </a:xfrm>
          <a:prstGeom prst="rect">
            <a:avLst/>
          </a:prstGeom>
          <a:noFill/>
        </p:spPr>
        <p:txBody>
          <a:bodyPr wrap="square" rtlCol="0">
            <a:spAutoFit/>
          </a:bodyPr>
          <a:lstStyle/>
          <a:p>
            <a:pPr>
              <a:buClr>
                <a:schemeClr val="tx2">
                  <a:lumMod val="50000"/>
                  <a:lumOff val="50000"/>
                </a:schemeClr>
              </a:buClr>
            </a:pPr>
            <a:r>
              <a:rPr lang="zh-CN" altLang="en-US" sz="2800" dirty="0">
                <a:solidFill>
                  <a:schemeClr val="accent4"/>
                </a:solidFill>
                <a:latin typeface="+mj-ea"/>
              </a:rPr>
              <a:t>四、制订企业资质管理工作规划</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p>
          <a:p>
            <a:pPr>
              <a:lnSpc>
                <a:spcPct val="200000"/>
              </a:lnSpc>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通过对有关资质管理政策、标准、工作程序和相关要素的充分理解，合理地利用好企业内部资源，适度地引入外部资源，以及合理的费用规划，实现企业资质的迅速补充和快速升级，从而满足企业发展、市场开拓和企业转型工作的需要。</a:t>
            </a:r>
            <a:endParaRPr lang="en-US" altLang="zh-CN" sz="2800" dirty="0">
              <a:solidFill>
                <a:schemeClr val="accent4"/>
              </a:solidFill>
              <a:latin typeface="+mj-ea"/>
            </a:endParaRP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A0213361-FC67-4361-8B6F-62F59A7824B4}"/>
              </a:ext>
            </a:extLst>
          </p:cNvPr>
          <p:cNvSpPr txBox="1"/>
          <p:nvPr/>
        </p:nvSpPr>
        <p:spPr>
          <a:xfrm>
            <a:off x="531363" y="208449"/>
            <a:ext cx="9077055" cy="584775"/>
          </a:xfrm>
          <a:prstGeom prst="rect">
            <a:avLst/>
          </a:prstGeom>
          <a:noFill/>
        </p:spPr>
        <p:txBody>
          <a:bodyPr wrap="square" rtlCol="0">
            <a:spAutoFit/>
          </a:bodyPr>
          <a:lstStyle/>
          <a:p>
            <a:pPr lvl="0" algn="ctr">
              <a:buClrTx/>
              <a:buSzTx/>
              <a:buFontTx/>
            </a:pP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sym typeface="+mn-ea"/>
              </a:rPr>
              <a:t>企业在新资质标准框架下的资质管理规划</a:t>
            </a:r>
          </a:p>
        </p:txBody>
      </p:sp>
    </p:spTree>
    <p:extLst>
      <p:ext uri="{BB962C8B-B14F-4D97-AF65-F5344CB8AC3E}">
        <p14:creationId xmlns:p14="http://schemas.microsoft.com/office/powerpoint/2010/main" val="17852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422819" y="411843"/>
            <a:ext cx="5673181"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建筑业企业资质申报工作</a:t>
            </a:r>
          </a:p>
        </p:txBody>
      </p:sp>
      <p:sp>
        <p:nvSpPr>
          <p:cNvPr id="14" name="文本框 13"/>
          <p:cNvSpPr txBox="1"/>
          <p:nvPr/>
        </p:nvSpPr>
        <p:spPr>
          <a:xfrm>
            <a:off x="2009776" y="1638404"/>
            <a:ext cx="8743950" cy="3539430"/>
          </a:xfrm>
          <a:prstGeom prst="rect">
            <a:avLst/>
          </a:prstGeom>
          <a:noFill/>
        </p:spPr>
        <p:txBody>
          <a:bodyPr wrap="square" rtlCol="0">
            <a:spAutoFit/>
          </a:bodyPr>
          <a:lstStyle/>
          <a:p>
            <a:pPr>
              <a:buClr>
                <a:schemeClr val="tx2">
                  <a:lumMod val="50000"/>
                  <a:lumOff val="50000"/>
                </a:schemeClr>
              </a:buClr>
            </a:pPr>
            <a:r>
              <a:rPr lang="zh-CN" altLang="en-US" sz="2800" dirty="0">
                <a:solidFill>
                  <a:schemeClr val="accent4"/>
                </a:solidFill>
                <a:latin typeface="+mj-ea"/>
              </a:rPr>
              <a:t>建筑业企业资质的主管部门：</a:t>
            </a:r>
            <a:endParaRPr lang="en-US" altLang="zh-CN" sz="2800" dirty="0">
              <a:solidFill>
                <a:schemeClr val="accent4"/>
              </a:solidFill>
              <a:latin typeface="+mj-ea"/>
            </a:endParaRPr>
          </a:p>
          <a:p>
            <a:pPr>
              <a:buClr>
                <a:schemeClr val="tx2">
                  <a:lumMod val="50000"/>
                  <a:lumOff val="50000"/>
                </a:schemeClr>
              </a:buClr>
            </a:pPr>
            <a:endParaRPr lang="en-US" altLang="zh-CN" sz="2800" dirty="0">
              <a:solidFill>
                <a:schemeClr val="accent4"/>
              </a:solidFill>
              <a:latin typeface="+mj-ea"/>
            </a:endParaRPr>
          </a:p>
          <a:p>
            <a:pPr>
              <a:buClr>
                <a:schemeClr val="tx2">
                  <a:lumMod val="50000"/>
                  <a:lumOff val="50000"/>
                </a:schemeClr>
              </a:buClr>
            </a:pPr>
            <a:r>
              <a:rPr lang="zh-CN" altLang="en-US" sz="2800" dirty="0">
                <a:solidFill>
                  <a:schemeClr val="accent4"/>
                </a:solidFill>
                <a:latin typeface="+mj-ea"/>
              </a:rPr>
              <a:t>    住房和城乡建设部建筑市场监管司</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制订建筑业企业资质管理政策和标准</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  </a:t>
            </a:r>
            <a:endParaRPr lang="en-US" altLang="zh-CN" sz="2800" dirty="0">
              <a:solidFill>
                <a:schemeClr val="accent4"/>
              </a:solidFill>
              <a:latin typeface="+mj-ea"/>
            </a:endParaRPr>
          </a:p>
          <a:p>
            <a:pPr>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资质评审管理工作</a:t>
            </a:r>
            <a:endParaRPr lang="en-US" altLang="zh-CN" sz="2800" dirty="0">
              <a:solidFill>
                <a:schemeClr val="accent4"/>
              </a:solidFill>
              <a:latin typeface="+mj-ea"/>
            </a:endParaRPr>
          </a:p>
          <a:p>
            <a:pPr>
              <a:buClr>
                <a:schemeClr val="tx2">
                  <a:lumMod val="50000"/>
                  <a:lumOff val="50000"/>
                </a:schemeClr>
              </a:buClr>
            </a:pPr>
            <a:endParaRPr lang="en-US" altLang="zh-CN" sz="2800" dirty="0">
              <a:solidFill>
                <a:schemeClr val="accent4"/>
              </a:solidFill>
              <a:latin typeface="+mj-ea"/>
            </a:endParaRP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6109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422819" y="411843"/>
            <a:ext cx="5673181"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建筑业企业资质申报工作</a:t>
            </a:r>
          </a:p>
        </p:txBody>
      </p:sp>
      <p:sp>
        <p:nvSpPr>
          <p:cNvPr id="14" name="文本框 13"/>
          <p:cNvSpPr txBox="1"/>
          <p:nvPr/>
        </p:nvSpPr>
        <p:spPr>
          <a:xfrm>
            <a:off x="2000251" y="1317638"/>
            <a:ext cx="8743950" cy="4543744"/>
          </a:xfrm>
          <a:prstGeom prst="rect">
            <a:avLst/>
          </a:prstGeom>
          <a:noFill/>
        </p:spPr>
        <p:txBody>
          <a:bodyPr wrap="square" rtlCol="0">
            <a:spAutoFit/>
          </a:bodyPr>
          <a:lstStyle/>
          <a:p>
            <a:pPr>
              <a:lnSpc>
                <a:spcPct val="150000"/>
              </a:lnSpc>
              <a:buClr>
                <a:schemeClr val="tx2">
                  <a:lumMod val="50000"/>
                  <a:lumOff val="50000"/>
                </a:schemeClr>
              </a:buClr>
            </a:pPr>
            <a:r>
              <a:rPr lang="zh-CN" altLang="en-US" sz="2800" dirty="0">
                <a:solidFill>
                  <a:schemeClr val="accent4"/>
                </a:solidFill>
                <a:latin typeface="+mj-ea"/>
              </a:rPr>
              <a:t>交通运输部：</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 </a:t>
            </a:r>
            <a:r>
              <a:rPr lang="zh-CN" altLang="en-US" sz="2800" dirty="0">
                <a:solidFill>
                  <a:schemeClr val="accent4"/>
                </a:solidFill>
                <a:latin typeface="+mj-ea"/>
              </a:rPr>
              <a:t>公路局：公路工程</a:t>
            </a:r>
            <a:endParaRPr lang="en-US" altLang="zh-CN" sz="2800" dirty="0">
              <a:solidFill>
                <a:schemeClr val="accent4"/>
              </a:solidFill>
              <a:latin typeface="+mj-ea"/>
            </a:endParaRPr>
          </a:p>
          <a:p>
            <a:pPr>
              <a:lnSpc>
                <a:spcPct val="150000"/>
              </a:lnSpc>
              <a:buClr>
                <a:schemeClr val="tx2">
                  <a:lumMod val="50000"/>
                  <a:lumOff val="50000"/>
                </a:schemeClr>
              </a:buClr>
            </a:pPr>
            <a:r>
              <a:rPr lang="zh-CN" altLang="en-US" sz="2800" dirty="0">
                <a:solidFill>
                  <a:schemeClr val="accent4"/>
                </a:solidFill>
                <a:latin typeface="+mj-ea"/>
              </a:rPr>
              <a:t>     </a:t>
            </a:r>
            <a:r>
              <a:rPr lang="en-US" altLang="zh-CN" sz="2800" dirty="0">
                <a:solidFill>
                  <a:schemeClr val="accent4"/>
                </a:solidFill>
                <a:latin typeface="+mj-ea"/>
              </a:rPr>
              <a:t>—— </a:t>
            </a:r>
            <a:r>
              <a:rPr lang="zh-CN" altLang="en-US" sz="2800" dirty="0">
                <a:solidFill>
                  <a:schemeClr val="accent4"/>
                </a:solidFill>
                <a:latin typeface="+mj-ea"/>
              </a:rPr>
              <a:t>水运局：港口与航道工程</a:t>
            </a:r>
            <a:endParaRPr lang="en-US" altLang="zh-CN" sz="2800" dirty="0">
              <a:solidFill>
                <a:schemeClr val="accent4"/>
              </a:solidFill>
              <a:latin typeface="+mj-ea"/>
            </a:endParaRPr>
          </a:p>
          <a:p>
            <a:pPr>
              <a:lnSpc>
                <a:spcPct val="150000"/>
              </a:lnSpc>
              <a:buClr>
                <a:schemeClr val="tx2">
                  <a:lumMod val="50000"/>
                  <a:lumOff val="50000"/>
                </a:schemeClr>
              </a:buClr>
            </a:pPr>
            <a:r>
              <a:rPr lang="zh-CN" altLang="en-US" sz="2800" dirty="0">
                <a:solidFill>
                  <a:schemeClr val="accent4"/>
                </a:solidFill>
                <a:latin typeface="+mj-ea"/>
              </a:rPr>
              <a:t>     </a:t>
            </a:r>
            <a:r>
              <a:rPr lang="en-US" altLang="zh-CN" sz="2800" dirty="0">
                <a:solidFill>
                  <a:schemeClr val="accent4"/>
                </a:solidFill>
                <a:latin typeface="+mj-ea"/>
              </a:rPr>
              <a:t>—— </a:t>
            </a:r>
            <a:r>
              <a:rPr lang="zh-CN" altLang="en-US" sz="2800" dirty="0">
                <a:solidFill>
                  <a:schemeClr val="accent4"/>
                </a:solidFill>
                <a:latin typeface="+mj-ea"/>
              </a:rPr>
              <a:t>国家铁路局：铁路工程</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 </a:t>
            </a:r>
            <a:r>
              <a:rPr lang="zh-CN" altLang="en-US" sz="2800" dirty="0">
                <a:solidFill>
                  <a:schemeClr val="accent4"/>
                </a:solidFill>
                <a:latin typeface="+mj-ea"/>
              </a:rPr>
              <a:t>民航总局：民航工程</a:t>
            </a:r>
            <a:endParaRPr lang="en-US" altLang="zh-CN" sz="2800" dirty="0">
              <a:solidFill>
                <a:schemeClr val="accent4"/>
              </a:solidFill>
              <a:latin typeface="+mj-ea"/>
            </a:endParaRPr>
          </a:p>
          <a:p>
            <a:pPr>
              <a:lnSpc>
                <a:spcPct val="150000"/>
              </a:lnSpc>
              <a:buClr>
                <a:schemeClr val="tx2">
                  <a:lumMod val="50000"/>
                  <a:lumOff val="50000"/>
                </a:schemeClr>
              </a:buClr>
            </a:pPr>
            <a:r>
              <a:rPr lang="zh-CN" altLang="en-US" sz="2800" dirty="0">
                <a:solidFill>
                  <a:schemeClr val="accent4"/>
                </a:solidFill>
                <a:latin typeface="+mj-ea"/>
              </a:rPr>
              <a:t>水利部：水利水电工程</a:t>
            </a:r>
            <a:endParaRPr lang="en-US" altLang="zh-CN" sz="2800" dirty="0">
              <a:solidFill>
                <a:schemeClr val="accent4"/>
              </a:solidFill>
              <a:latin typeface="+mj-ea"/>
            </a:endParaRPr>
          </a:p>
          <a:p>
            <a:pPr>
              <a:lnSpc>
                <a:spcPct val="150000"/>
              </a:lnSpc>
              <a:buClr>
                <a:schemeClr val="tx2">
                  <a:lumMod val="50000"/>
                  <a:lumOff val="50000"/>
                </a:schemeClr>
              </a:buClr>
            </a:pPr>
            <a:r>
              <a:rPr lang="zh-CN" altLang="en-US" sz="2800" dirty="0">
                <a:solidFill>
                  <a:schemeClr val="accent4"/>
                </a:solidFill>
                <a:latin typeface="+mj-ea"/>
              </a:rPr>
              <a:t>信息化部：通信工程</a:t>
            </a:r>
            <a:endParaRPr lang="en-US" altLang="zh-CN" sz="2800" dirty="0">
              <a:solidFill>
                <a:schemeClr val="accent4"/>
              </a:solidFill>
              <a:latin typeface="+mj-ea"/>
            </a:endParaRP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892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422819" y="411843"/>
            <a:ext cx="5673181"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建筑业企业资质申报工作</a:t>
            </a:r>
          </a:p>
        </p:txBody>
      </p:sp>
      <p:sp>
        <p:nvSpPr>
          <p:cNvPr id="14" name="文本框 13"/>
          <p:cNvSpPr txBox="1"/>
          <p:nvPr/>
        </p:nvSpPr>
        <p:spPr>
          <a:xfrm>
            <a:off x="1724024" y="1317638"/>
            <a:ext cx="8743950" cy="3897414"/>
          </a:xfrm>
          <a:prstGeom prst="rect">
            <a:avLst/>
          </a:prstGeom>
          <a:noFill/>
        </p:spPr>
        <p:txBody>
          <a:bodyPr wrap="square" rtlCol="0">
            <a:spAutoFit/>
          </a:bodyPr>
          <a:lstStyle/>
          <a:p>
            <a:pPr>
              <a:lnSpc>
                <a:spcPct val="150000"/>
              </a:lnSpc>
              <a:buClr>
                <a:schemeClr val="tx2">
                  <a:lumMod val="50000"/>
                  <a:lumOff val="50000"/>
                </a:schemeClr>
              </a:buClr>
            </a:pPr>
            <a:r>
              <a:rPr lang="zh-CN" altLang="zh-CN" sz="2800" dirty="0">
                <a:solidFill>
                  <a:schemeClr val="accent4"/>
                </a:solidFill>
                <a:latin typeface="+mj-ea"/>
              </a:rPr>
              <a:t>住建部对资质申报资料的</a:t>
            </a:r>
            <a:r>
              <a:rPr lang="zh-CN" altLang="en-US" sz="2800" dirty="0">
                <a:solidFill>
                  <a:schemeClr val="accent4"/>
                </a:solidFill>
                <a:latin typeface="+mj-ea"/>
              </a:rPr>
              <a:t>评审程序</a:t>
            </a:r>
            <a:r>
              <a:rPr lang="zh-CN" altLang="zh-CN" sz="2800" dirty="0">
                <a:solidFill>
                  <a:schemeClr val="accent4"/>
                </a:solidFill>
                <a:latin typeface="+mj-ea"/>
              </a:rPr>
              <a:t>包括：</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专家评审</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业绩核查</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人员社保情况核查</a:t>
            </a:r>
            <a:endParaRPr lang="en-US" altLang="zh-CN" sz="2800" dirty="0">
              <a:solidFill>
                <a:schemeClr val="accent4"/>
              </a:solidFill>
              <a:latin typeface="+mj-ea"/>
            </a:endParaRPr>
          </a:p>
          <a:p>
            <a:pPr>
              <a:lnSpc>
                <a:spcPct val="150000"/>
              </a:lnSpc>
              <a:buClr>
                <a:schemeClr val="tx2">
                  <a:lumMod val="50000"/>
                  <a:lumOff val="50000"/>
                </a:schemeClr>
              </a:buClr>
            </a:pP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三个相对独立的审查</a:t>
            </a:r>
            <a:r>
              <a:rPr lang="zh-CN" altLang="en-US" sz="2800" dirty="0">
                <a:solidFill>
                  <a:schemeClr val="accent4"/>
                </a:solidFill>
                <a:latin typeface="+mj-ea"/>
              </a:rPr>
              <a:t>程序</a:t>
            </a: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6337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422819" y="411843"/>
            <a:ext cx="5673181"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建筑业企业资质申报工作</a:t>
            </a:r>
          </a:p>
        </p:txBody>
      </p:sp>
      <p:sp>
        <p:nvSpPr>
          <p:cNvPr id="14" name="文本框 13"/>
          <p:cNvSpPr txBox="1"/>
          <p:nvPr/>
        </p:nvSpPr>
        <p:spPr>
          <a:xfrm>
            <a:off x="1724024" y="1317638"/>
            <a:ext cx="8743950" cy="3897414"/>
          </a:xfrm>
          <a:prstGeom prst="rect">
            <a:avLst/>
          </a:prstGeom>
          <a:noFill/>
        </p:spPr>
        <p:txBody>
          <a:bodyPr wrap="square" rtlCol="0">
            <a:spAutoFit/>
          </a:bodyPr>
          <a:lstStyle/>
          <a:p>
            <a:pPr>
              <a:lnSpc>
                <a:spcPct val="150000"/>
              </a:lnSpc>
              <a:buClr>
                <a:schemeClr val="tx2">
                  <a:lumMod val="50000"/>
                  <a:lumOff val="50000"/>
                </a:schemeClr>
              </a:buClr>
            </a:pPr>
            <a:r>
              <a:rPr lang="zh-CN" altLang="en-US" sz="2800" dirty="0">
                <a:solidFill>
                  <a:schemeClr val="accent4"/>
                </a:solidFill>
                <a:latin typeface="+mj-ea"/>
              </a:rPr>
              <a:t>交通</a:t>
            </a:r>
            <a:r>
              <a:rPr lang="zh-CN" altLang="zh-CN" sz="2800" dirty="0">
                <a:solidFill>
                  <a:schemeClr val="accent4"/>
                </a:solidFill>
                <a:latin typeface="+mj-ea"/>
              </a:rPr>
              <a:t>部</a:t>
            </a:r>
            <a:r>
              <a:rPr lang="zh-CN" altLang="en-US" sz="2800" dirty="0">
                <a:solidFill>
                  <a:schemeClr val="accent4"/>
                </a:solidFill>
                <a:latin typeface="+mj-ea"/>
              </a:rPr>
              <a:t>、水利部</a:t>
            </a:r>
            <a:r>
              <a:rPr lang="zh-CN" altLang="zh-CN" sz="2800" dirty="0">
                <a:solidFill>
                  <a:schemeClr val="accent4"/>
                </a:solidFill>
                <a:latin typeface="+mj-ea"/>
              </a:rPr>
              <a:t>对资质申报资料的</a:t>
            </a:r>
            <a:r>
              <a:rPr lang="zh-CN" altLang="en-US" sz="2800" dirty="0">
                <a:solidFill>
                  <a:schemeClr val="accent4"/>
                </a:solidFill>
                <a:latin typeface="+mj-ea"/>
              </a:rPr>
              <a:t>评审程序</a:t>
            </a:r>
            <a:r>
              <a:rPr lang="zh-CN" altLang="zh-CN" sz="2800" dirty="0">
                <a:solidFill>
                  <a:schemeClr val="accent4"/>
                </a:solidFill>
                <a:latin typeface="+mj-ea"/>
              </a:rPr>
              <a:t>包括：</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专家评审</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业绩核查</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a:t>
            </a:r>
            <a:r>
              <a:rPr lang="zh-CN" altLang="en-US" sz="2800" dirty="0">
                <a:solidFill>
                  <a:schemeClr val="accent4"/>
                </a:solidFill>
                <a:latin typeface="+mj-ea"/>
              </a:rPr>
              <a:t>专家现场</a:t>
            </a:r>
            <a:r>
              <a:rPr lang="zh-CN" altLang="zh-CN" sz="2800" dirty="0">
                <a:solidFill>
                  <a:schemeClr val="accent4"/>
                </a:solidFill>
                <a:latin typeface="+mj-ea"/>
              </a:rPr>
              <a:t>核查</a:t>
            </a:r>
            <a:endParaRPr lang="en-US" altLang="zh-CN" sz="2800" dirty="0">
              <a:solidFill>
                <a:schemeClr val="accent4"/>
              </a:solidFill>
              <a:latin typeface="+mj-ea"/>
            </a:endParaRPr>
          </a:p>
          <a:p>
            <a:pPr>
              <a:lnSpc>
                <a:spcPct val="150000"/>
              </a:lnSpc>
              <a:buClr>
                <a:schemeClr val="tx2">
                  <a:lumMod val="50000"/>
                  <a:lumOff val="50000"/>
                </a:schemeClr>
              </a:buClr>
            </a:pP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三个</a:t>
            </a:r>
            <a:r>
              <a:rPr lang="zh-CN" altLang="en-US" sz="2800" dirty="0">
                <a:solidFill>
                  <a:schemeClr val="accent4"/>
                </a:solidFill>
                <a:latin typeface="+mj-ea"/>
              </a:rPr>
              <a:t>连续的</a:t>
            </a:r>
            <a:r>
              <a:rPr lang="zh-CN" altLang="zh-CN" sz="2800" dirty="0">
                <a:solidFill>
                  <a:schemeClr val="accent4"/>
                </a:solidFill>
                <a:latin typeface="+mj-ea"/>
              </a:rPr>
              <a:t>审查</a:t>
            </a:r>
            <a:r>
              <a:rPr lang="zh-CN" altLang="en-US" sz="2800" dirty="0">
                <a:solidFill>
                  <a:schemeClr val="accent4"/>
                </a:solidFill>
                <a:latin typeface="+mj-ea"/>
              </a:rPr>
              <a:t>程序</a:t>
            </a: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06101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422819" y="411843"/>
            <a:ext cx="5673181"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建筑业企业资质申报工作</a:t>
            </a:r>
          </a:p>
        </p:txBody>
      </p:sp>
      <p:sp>
        <p:nvSpPr>
          <p:cNvPr id="14" name="文本框 13"/>
          <p:cNvSpPr txBox="1"/>
          <p:nvPr/>
        </p:nvSpPr>
        <p:spPr>
          <a:xfrm>
            <a:off x="1724024" y="1317638"/>
            <a:ext cx="8743950" cy="4543744"/>
          </a:xfrm>
          <a:prstGeom prst="rect">
            <a:avLst/>
          </a:prstGeom>
          <a:noFill/>
        </p:spPr>
        <p:txBody>
          <a:bodyPr wrap="square" rtlCol="0">
            <a:spAutoFit/>
          </a:bodyPr>
          <a:lstStyle/>
          <a:p>
            <a:pPr>
              <a:lnSpc>
                <a:spcPct val="150000"/>
              </a:lnSpc>
              <a:buClr>
                <a:schemeClr val="tx2">
                  <a:lumMod val="50000"/>
                  <a:lumOff val="50000"/>
                </a:schemeClr>
              </a:buClr>
            </a:pPr>
            <a:r>
              <a:rPr lang="zh-CN" altLang="zh-CN" sz="2800" dirty="0">
                <a:solidFill>
                  <a:schemeClr val="accent4"/>
                </a:solidFill>
                <a:latin typeface="+mj-ea"/>
              </a:rPr>
              <a:t>告知承诺制</a:t>
            </a:r>
            <a:r>
              <a:rPr lang="zh-CN" altLang="en-US" sz="2800" dirty="0">
                <a:solidFill>
                  <a:schemeClr val="accent4"/>
                </a:solidFill>
                <a:latin typeface="+mj-ea"/>
              </a:rPr>
              <a:t>评审</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2019</a:t>
            </a:r>
            <a:r>
              <a:rPr lang="zh-CN" altLang="zh-CN" sz="2800" dirty="0">
                <a:solidFill>
                  <a:schemeClr val="accent4"/>
                </a:solidFill>
                <a:latin typeface="+mj-ea"/>
              </a:rPr>
              <a:t>年</a:t>
            </a:r>
            <a:r>
              <a:rPr lang="en-US" altLang="zh-CN" sz="2800" dirty="0">
                <a:solidFill>
                  <a:schemeClr val="accent4"/>
                </a:solidFill>
                <a:latin typeface="+mj-ea"/>
              </a:rPr>
              <a:t>3</a:t>
            </a:r>
            <a:r>
              <a:rPr lang="zh-CN" altLang="zh-CN" sz="2800" dirty="0">
                <a:solidFill>
                  <a:schemeClr val="accent4"/>
                </a:solidFill>
                <a:latin typeface="+mj-ea"/>
              </a:rPr>
              <a:t>月</a:t>
            </a:r>
            <a:r>
              <a:rPr lang="en-US" altLang="zh-CN" sz="2800" dirty="0">
                <a:solidFill>
                  <a:schemeClr val="accent4"/>
                </a:solidFill>
                <a:latin typeface="+mj-ea"/>
              </a:rPr>
              <a:t>26</a:t>
            </a:r>
            <a:r>
              <a:rPr lang="zh-CN" altLang="zh-CN" sz="2800" dirty="0">
                <a:solidFill>
                  <a:schemeClr val="accent4"/>
                </a:solidFill>
                <a:latin typeface="+mj-ea"/>
              </a:rPr>
              <a:t>日</a:t>
            </a:r>
            <a:r>
              <a:rPr lang="en-US" altLang="zh-CN" sz="2800" dirty="0">
                <a:solidFill>
                  <a:schemeClr val="accent4"/>
                </a:solidFill>
                <a:latin typeface="+mj-ea"/>
              </a:rPr>
              <a:t>《</a:t>
            </a:r>
            <a:r>
              <a:rPr lang="zh-CN" altLang="zh-CN" sz="2800" dirty="0">
                <a:solidFill>
                  <a:schemeClr val="accent4"/>
                </a:solidFill>
                <a:latin typeface="+mj-ea"/>
              </a:rPr>
              <a:t>关于实行建筑业企业资质审批告知承诺制的通知</a:t>
            </a:r>
            <a:r>
              <a:rPr lang="en-US" altLang="zh-CN" sz="2800" dirty="0">
                <a:solidFill>
                  <a:schemeClr val="accent4"/>
                </a:solidFill>
                <a:latin typeface="+mj-ea"/>
              </a:rPr>
              <a:t>》</a:t>
            </a:r>
            <a:r>
              <a:rPr lang="zh-CN" altLang="zh-CN" sz="2800" dirty="0">
                <a:solidFill>
                  <a:schemeClr val="accent4"/>
                </a:solidFill>
                <a:latin typeface="+mj-ea"/>
              </a:rPr>
              <a:t>在全国范围对建筑工程、市政公用工程施工总承包一级资质审批实行告知承诺制</a:t>
            </a:r>
            <a:r>
              <a:rPr lang="zh-CN" altLang="en-US" sz="2800" dirty="0">
                <a:solidFill>
                  <a:schemeClr val="accent4"/>
                </a:solidFill>
                <a:latin typeface="+mj-ea"/>
              </a:rPr>
              <a:t>，</a:t>
            </a:r>
            <a:r>
              <a:rPr lang="zh-CN" altLang="zh-CN" sz="2800" dirty="0">
                <a:solidFill>
                  <a:schemeClr val="accent4"/>
                </a:solidFill>
                <a:latin typeface="+mj-ea"/>
              </a:rPr>
              <a:t>建立</a:t>
            </a:r>
            <a:r>
              <a:rPr lang="en-US" altLang="zh-CN" sz="2800" dirty="0">
                <a:solidFill>
                  <a:schemeClr val="accent4"/>
                </a:solidFill>
                <a:latin typeface="+mj-ea"/>
              </a:rPr>
              <a:t>“</a:t>
            </a:r>
            <a:r>
              <a:rPr lang="zh-CN" altLang="zh-CN" sz="2800" dirty="0">
                <a:solidFill>
                  <a:schemeClr val="accent4"/>
                </a:solidFill>
                <a:latin typeface="+mj-ea"/>
              </a:rPr>
              <a:t>诚信规范、审批高效、监管完善</a:t>
            </a:r>
            <a:r>
              <a:rPr lang="en-US" altLang="zh-CN" sz="2800" dirty="0">
                <a:solidFill>
                  <a:schemeClr val="accent4"/>
                </a:solidFill>
                <a:latin typeface="+mj-ea"/>
              </a:rPr>
              <a:t>”</a:t>
            </a:r>
            <a:r>
              <a:rPr lang="zh-CN" altLang="zh-CN" sz="2800" dirty="0">
                <a:solidFill>
                  <a:schemeClr val="accent4"/>
                </a:solidFill>
                <a:latin typeface="+mj-ea"/>
              </a:rPr>
              <a:t>的审批新模式，推动资质管理向</a:t>
            </a:r>
            <a:r>
              <a:rPr lang="en-US" altLang="zh-CN" sz="2800" dirty="0">
                <a:solidFill>
                  <a:schemeClr val="accent4"/>
                </a:solidFill>
                <a:latin typeface="+mj-ea"/>
              </a:rPr>
              <a:t>“</a:t>
            </a:r>
            <a:r>
              <a:rPr lang="zh-CN" altLang="zh-CN" sz="2800" dirty="0">
                <a:solidFill>
                  <a:schemeClr val="accent4"/>
                </a:solidFill>
                <a:latin typeface="+mj-ea"/>
              </a:rPr>
              <a:t>宽准入、严监管、强服务</a:t>
            </a:r>
            <a:r>
              <a:rPr lang="en-US" altLang="zh-CN" sz="2800" dirty="0">
                <a:solidFill>
                  <a:schemeClr val="accent4"/>
                </a:solidFill>
                <a:latin typeface="+mj-ea"/>
              </a:rPr>
              <a:t>”</a:t>
            </a:r>
            <a:r>
              <a:rPr lang="zh-CN" altLang="zh-CN" sz="2800" dirty="0">
                <a:solidFill>
                  <a:schemeClr val="accent4"/>
                </a:solidFill>
                <a:latin typeface="+mj-ea"/>
              </a:rPr>
              <a:t>转变，推动建筑业高质量发展。</a:t>
            </a:r>
            <a:endParaRPr lang="zh-CN" altLang="en-US" sz="2800" dirty="0">
              <a:solidFill>
                <a:schemeClr val="accent4"/>
              </a:solidFill>
              <a:latin typeface="+mj-ea"/>
            </a:endParaRP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8562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422819" y="411843"/>
            <a:ext cx="5673181"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建筑业企业资质申报工作</a:t>
            </a:r>
          </a:p>
        </p:txBody>
      </p:sp>
      <p:sp>
        <p:nvSpPr>
          <p:cNvPr id="14" name="文本框 13"/>
          <p:cNvSpPr txBox="1"/>
          <p:nvPr/>
        </p:nvSpPr>
        <p:spPr>
          <a:xfrm>
            <a:off x="1724024" y="1317638"/>
            <a:ext cx="8743950" cy="4543744"/>
          </a:xfrm>
          <a:prstGeom prst="rect">
            <a:avLst/>
          </a:prstGeom>
          <a:noFill/>
        </p:spPr>
        <p:txBody>
          <a:bodyPr wrap="square" rtlCol="0">
            <a:spAutoFit/>
          </a:bodyPr>
          <a:lstStyle/>
          <a:p>
            <a:pPr>
              <a:lnSpc>
                <a:spcPct val="150000"/>
              </a:lnSpc>
              <a:buClr>
                <a:schemeClr val="tx2">
                  <a:lumMod val="50000"/>
                  <a:lumOff val="50000"/>
                </a:schemeClr>
              </a:buClr>
            </a:pPr>
            <a:r>
              <a:rPr lang="zh-CN" altLang="zh-CN" sz="2800" dirty="0">
                <a:solidFill>
                  <a:schemeClr val="accent4"/>
                </a:solidFill>
                <a:latin typeface="+mj-ea"/>
              </a:rPr>
              <a:t>告知承诺制</a:t>
            </a:r>
            <a:r>
              <a:rPr lang="zh-CN" altLang="en-US" sz="2800" dirty="0">
                <a:solidFill>
                  <a:schemeClr val="accent4"/>
                </a:solidFill>
                <a:latin typeface="+mj-ea"/>
              </a:rPr>
              <a:t>评审</a:t>
            </a:r>
            <a:endParaRPr lang="en-US" altLang="zh-CN" sz="2800" dirty="0">
              <a:solidFill>
                <a:schemeClr val="accent4"/>
              </a:solidFill>
              <a:latin typeface="+mj-ea"/>
            </a:endParaRP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简化审批流程。不再要求企业提交证明材料，提高审批效率，提升服务效能。</a:t>
            </a: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加强事后监管。依托全国建筑市场监管公共服务平台，着力强化审批事中事后监管力度。</a:t>
            </a:r>
          </a:p>
          <a:p>
            <a:pPr>
              <a:lnSpc>
                <a:spcPct val="150000"/>
              </a:lnSpc>
              <a:buClr>
                <a:schemeClr val="tx2">
                  <a:lumMod val="50000"/>
                  <a:lumOff val="50000"/>
                </a:schemeClr>
              </a:buClr>
            </a:pPr>
            <a:r>
              <a:rPr lang="en-US" altLang="zh-CN" sz="2800" dirty="0">
                <a:solidFill>
                  <a:schemeClr val="accent4"/>
                </a:solidFill>
                <a:latin typeface="+mj-ea"/>
              </a:rPr>
              <a:t>       </a:t>
            </a:r>
            <a:r>
              <a:rPr lang="zh-CN" altLang="zh-CN" sz="2800" dirty="0">
                <a:solidFill>
                  <a:schemeClr val="accent4"/>
                </a:solidFill>
                <a:latin typeface="+mj-ea"/>
              </a:rPr>
              <a:t>完善诚信建设。对以虚构、造假等</a:t>
            </a:r>
            <a:r>
              <a:rPr lang="zh-CN" altLang="en-US" sz="2800" dirty="0">
                <a:solidFill>
                  <a:schemeClr val="accent4"/>
                </a:solidFill>
                <a:latin typeface="+mj-ea"/>
              </a:rPr>
              <a:t>申报资质的企业</a:t>
            </a:r>
            <a:r>
              <a:rPr lang="zh-CN" altLang="zh-CN" sz="2800" dirty="0">
                <a:solidFill>
                  <a:schemeClr val="accent4"/>
                </a:solidFill>
                <a:latin typeface="+mj-ea"/>
              </a:rPr>
              <a:t>，依法撤销其相应资质，并列入建筑市场主体</a:t>
            </a:r>
            <a:r>
              <a:rPr lang="en-US" altLang="zh-CN" sz="2800" dirty="0">
                <a:solidFill>
                  <a:schemeClr val="accent4"/>
                </a:solidFill>
                <a:latin typeface="+mj-ea"/>
              </a:rPr>
              <a:t>“</a:t>
            </a:r>
            <a:r>
              <a:rPr lang="zh-CN" altLang="zh-CN" sz="2800" dirty="0">
                <a:solidFill>
                  <a:schemeClr val="accent4"/>
                </a:solidFill>
                <a:latin typeface="+mj-ea"/>
              </a:rPr>
              <a:t>黑名单</a:t>
            </a:r>
            <a:r>
              <a:rPr lang="en-US" altLang="zh-CN" sz="2800" dirty="0">
                <a:solidFill>
                  <a:schemeClr val="accent4"/>
                </a:solidFill>
                <a:latin typeface="+mj-ea"/>
              </a:rPr>
              <a:t>”</a:t>
            </a:r>
            <a:r>
              <a:rPr lang="zh-CN" altLang="zh-CN" sz="2800" dirty="0">
                <a:solidFill>
                  <a:schemeClr val="accent4"/>
                </a:solidFill>
                <a:latin typeface="+mj-ea"/>
              </a:rPr>
              <a:t>。</a:t>
            </a:r>
            <a:endParaRPr lang="zh-CN" altLang="en-US" sz="2800" dirty="0">
              <a:solidFill>
                <a:schemeClr val="accent4"/>
              </a:solidFill>
              <a:latin typeface="+mj-ea"/>
            </a:endParaRP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843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422819" y="411843"/>
            <a:ext cx="5673181"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建筑业企业资质申报工作</a:t>
            </a:r>
          </a:p>
        </p:txBody>
      </p:sp>
      <p:sp>
        <p:nvSpPr>
          <p:cNvPr id="14" name="文本框 13"/>
          <p:cNvSpPr txBox="1"/>
          <p:nvPr/>
        </p:nvSpPr>
        <p:spPr>
          <a:xfrm>
            <a:off x="1724024" y="1317638"/>
            <a:ext cx="8743950" cy="4543744"/>
          </a:xfrm>
          <a:prstGeom prst="rect">
            <a:avLst/>
          </a:prstGeom>
          <a:noFill/>
        </p:spPr>
        <p:txBody>
          <a:bodyPr wrap="square" rtlCol="0">
            <a:spAutoFit/>
          </a:bodyPr>
          <a:lstStyle/>
          <a:p>
            <a:pPr>
              <a:lnSpc>
                <a:spcPct val="150000"/>
              </a:lnSpc>
              <a:buClr>
                <a:schemeClr val="tx2">
                  <a:lumMod val="50000"/>
                  <a:lumOff val="50000"/>
                </a:schemeClr>
              </a:buClr>
            </a:pPr>
            <a:r>
              <a:rPr lang="en-US" altLang="zh-CN" sz="2800" dirty="0">
                <a:solidFill>
                  <a:schemeClr val="accent4"/>
                </a:solidFill>
                <a:latin typeface="+mj-ea"/>
              </a:rPr>
              <a:t>       2020</a:t>
            </a:r>
            <a:r>
              <a:rPr lang="zh-CN" altLang="en-US" sz="2800" dirty="0">
                <a:solidFill>
                  <a:schemeClr val="accent4"/>
                </a:solidFill>
                <a:latin typeface="+mj-ea"/>
              </a:rPr>
              <a:t>年</a:t>
            </a:r>
            <a:r>
              <a:rPr lang="en-US" altLang="zh-CN" sz="2800" dirty="0">
                <a:solidFill>
                  <a:schemeClr val="accent4"/>
                </a:solidFill>
                <a:latin typeface="+mj-ea"/>
              </a:rPr>
              <a:t>12</a:t>
            </a:r>
            <a:r>
              <a:rPr lang="zh-CN" altLang="en-US" sz="2800" dirty="0">
                <a:solidFill>
                  <a:schemeClr val="accent4"/>
                </a:solidFill>
                <a:latin typeface="+mj-ea"/>
              </a:rPr>
              <a:t>月，住建部下属建办市函</a:t>
            </a:r>
            <a:r>
              <a:rPr lang="en-US" altLang="zh-CN" sz="2800" dirty="0">
                <a:solidFill>
                  <a:schemeClr val="accent4"/>
                </a:solidFill>
                <a:latin typeface="+mj-ea"/>
              </a:rPr>
              <a:t>〔2020〕654</a:t>
            </a:r>
            <a:r>
              <a:rPr lang="zh-CN" altLang="en-US" sz="2800" dirty="0">
                <a:solidFill>
                  <a:schemeClr val="accent4"/>
                </a:solidFill>
                <a:latin typeface="+mj-ea"/>
              </a:rPr>
              <a:t>号文件，进一步放宽建筑市场准入限制，按照分批分步推进的原则，在部分地区开展建设工程企业资质审批权限下放试点工作。</a:t>
            </a:r>
            <a:endParaRPr lang="en-US" altLang="zh-CN" sz="2800" dirty="0">
              <a:solidFill>
                <a:schemeClr val="accent4"/>
              </a:solidFill>
              <a:latin typeface="+mj-ea"/>
            </a:endParaRPr>
          </a:p>
          <a:p>
            <a:pPr>
              <a:lnSpc>
                <a:spcPct val="150000"/>
              </a:lnSpc>
              <a:buClr>
                <a:schemeClr val="tx2">
                  <a:lumMod val="50000"/>
                  <a:lumOff val="50000"/>
                </a:schemeClr>
              </a:buClr>
            </a:pPr>
            <a:r>
              <a:rPr lang="zh-CN" altLang="en-US" sz="2800" dirty="0">
                <a:solidFill>
                  <a:schemeClr val="accent4"/>
                </a:solidFill>
                <a:latin typeface="+mj-ea"/>
              </a:rPr>
              <a:t>       第一批：上海、江苏、浙江、安徽、广东、海南</a:t>
            </a:r>
            <a:endParaRPr lang="en-US" altLang="zh-CN" sz="2800" dirty="0">
              <a:solidFill>
                <a:schemeClr val="accent4"/>
              </a:solidFill>
              <a:latin typeface="+mj-ea"/>
            </a:endParaRPr>
          </a:p>
          <a:p>
            <a:pPr>
              <a:lnSpc>
                <a:spcPct val="150000"/>
              </a:lnSpc>
              <a:buClr>
                <a:schemeClr val="tx2">
                  <a:lumMod val="50000"/>
                  <a:lumOff val="50000"/>
                </a:schemeClr>
              </a:buClr>
            </a:pPr>
            <a:r>
              <a:rPr lang="zh-CN" altLang="en-US" sz="2800" dirty="0">
                <a:solidFill>
                  <a:schemeClr val="accent4"/>
                </a:solidFill>
                <a:latin typeface="+mj-ea"/>
              </a:rPr>
              <a:t>       第二批：河北、内蒙古、福建、山东、湖北、广西、重庆、贵州、陕西</a:t>
            </a:r>
            <a:endParaRPr lang="zh-CN" altLang="zh-CN" sz="2800" dirty="0">
              <a:solidFill>
                <a:schemeClr val="accent4"/>
              </a:solidFill>
              <a:latin typeface="+mj-ea"/>
            </a:endParaRPr>
          </a:p>
        </p:txBody>
      </p:sp>
      <p:sp>
        <p:nvSpPr>
          <p:cNvPr id="4" name="矩形 3">
            <a:extLst>
              <a:ext uri="{FF2B5EF4-FFF2-40B4-BE49-F238E27FC236}">
                <a16:creationId xmlns:a16="http://schemas.microsoft.com/office/drawing/2014/main" id="{73D389BD-ED06-4D2F-9692-89260C60227F}"/>
              </a:ext>
            </a:extLst>
          </p:cNvPr>
          <p:cNvSpPr/>
          <p:nvPr/>
        </p:nvSpPr>
        <p:spPr>
          <a:xfrm>
            <a:off x="623077" y="996618"/>
            <a:ext cx="1094584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8822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1"/>
          <p:cNvPicPr>
            <a:picLocks noChangeAspect="1"/>
          </p:cNvPicPr>
          <p:nvPr/>
        </p:nvPicPr>
        <p:blipFill>
          <a:blip r:embed="rId2">
            <a:lum bright="-24000"/>
          </a:blip>
          <a:stretch>
            <a:fillRect/>
          </a:stretch>
        </p:blipFill>
        <p:spPr>
          <a:xfrm flipV="1">
            <a:off x="0" y="0"/>
            <a:ext cx="12185650" cy="6859270"/>
          </a:xfrm>
          <a:prstGeom prst="rect">
            <a:avLst/>
          </a:prstGeom>
        </p:spPr>
      </p:pic>
      <p:pic>
        <p:nvPicPr>
          <p:cNvPr id="4098" name="Picture 2" descr="https://www.jdfcloud.com/static/mask/marketing-banner-mas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44805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descr="口号-02"/>
          <p:cNvPicPr>
            <a:picLocks noChangeAspect="1"/>
          </p:cNvPicPr>
          <p:nvPr/>
        </p:nvPicPr>
        <p:blipFill>
          <a:blip r:embed="rId4"/>
          <a:stretch>
            <a:fillRect/>
          </a:stretch>
        </p:blipFill>
        <p:spPr>
          <a:xfrm>
            <a:off x="3676333" y="1391920"/>
            <a:ext cx="4839335" cy="1730375"/>
          </a:xfrm>
          <a:prstGeom prst="rect">
            <a:avLst/>
          </a:prstGeom>
        </p:spPr>
      </p:pic>
      <p:pic>
        <p:nvPicPr>
          <p:cNvPr id="3" name="图片 2" descr="LOGO定稿-01"/>
          <p:cNvPicPr>
            <a:picLocks noChangeAspect="1"/>
          </p:cNvPicPr>
          <p:nvPr/>
        </p:nvPicPr>
        <p:blipFill>
          <a:blip r:embed="rId5"/>
          <a:stretch>
            <a:fillRect/>
          </a:stretch>
        </p:blipFill>
        <p:spPr>
          <a:xfrm>
            <a:off x="311785" y="135890"/>
            <a:ext cx="1955165" cy="1073785"/>
          </a:xfrm>
          <a:prstGeom prst="rect">
            <a:avLst/>
          </a:prstGeom>
        </p:spPr>
      </p:pic>
      <p:pic>
        <p:nvPicPr>
          <p:cNvPr id="4" name="图片 3"/>
          <p:cNvPicPr/>
          <p:nvPr/>
        </p:nvPicPr>
        <p:blipFill>
          <a:blip r:embed="rId6"/>
          <a:stretch>
            <a:fillRect/>
          </a:stretch>
        </p:blipFill>
        <p:spPr>
          <a:xfrm>
            <a:off x="5196000" y="3348355"/>
            <a:ext cx="1800000" cy="18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7415" y="1608790"/>
            <a:ext cx="2688679" cy="887851"/>
            <a:chOff x="1316144" y="1602440"/>
            <a:chExt cx="2688679" cy="887851"/>
          </a:xfrm>
        </p:grpSpPr>
        <p:sp>
          <p:nvSpPr>
            <p:cNvPr id="37" name="文本框 36"/>
            <p:cNvSpPr txBox="1"/>
            <p:nvPr/>
          </p:nvSpPr>
          <p:spPr>
            <a:xfrm>
              <a:off x="1316144" y="1602440"/>
              <a:ext cx="2688679" cy="461665"/>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rPr>
                <a:t>建筑业企业资质</a:t>
              </a:r>
            </a:p>
          </p:txBody>
        </p:sp>
        <p:sp>
          <p:nvSpPr>
            <p:cNvPr id="38" name="文本框 37"/>
            <p:cNvSpPr txBox="1"/>
            <p:nvPr/>
          </p:nvSpPr>
          <p:spPr>
            <a:xfrm>
              <a:off x="1409170" y="2234900"/>
              <a:ext cx="2553335" cy="255391"/>
            </a:xfrm>
            <a:prstGeom prst="rect">
              <a:avLst/>
            </a:prstGeom>
            <a:noFill/>
          </p:spPr>
          <p:txBody>
            <a:bodyPr wrap="square" rtlCol="0">
              <a:spAutoFit/>
            </a:bodyPr>
            <a:lstStyle/>
            <a:p>
              <a:pPr>
                <a:lnSpc>
                  <a:spcPct val="130000"/>
                </a:lnSpc>
              </a:pPr>
              <a:endParaRPr lang="zh-CN" altLang="en-US" sz="950" dirty="0">
                <a:solidFill>
                  <a:schemeClr val="bg1">
                    <a:alpha val="75000"/>
                  </a:schemeClr>
                </a:solidFill>
                <a:latin typeface="黑体" panose="02010609060101010101" pitchFamily="49" charset="-122"/>
                <a:ea typeface="黑体" panose="02010609060101010101" pitchFamily="49" charset="-122"/>
              </a:endParaRPr>
            </a:p>
          </p:txBody>
        </p:sp>
      </p:grpSp>
      <p:grpSp>
        <p:nvGrpSpPr>
          <p:cNvPr id="164" name="组合 163"/>
          <p:cNvGrpSpPr/>
          <p:nvPr/>
        </p:nvGrpSpPr>
        <p:grpSpPr>
          <a:xfrm>
            <a:off x="8289925" y="1435735"/>
            <a:ext cx="2546350" cy="850900"/>
            <a:chOff x="13055" y="2261"/>
            <a:chExt cx="4010" cy="1340"/>
          </a:xfrm>
        </p:grpSpPr>
        <p:sp>
          <p:nvSpPr>
            <p:cNvPr id="40" name="文本框 39"/>
            <p:cNvSpPr txBox="1"/>
            <p:nvPr/>
          </p:nvSpPr>
          <p:spPr>
            <a:xfrm>
              <a:off x="13435" y="2261"/>
              <a:ext cx="3630" cy="72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rPr>
                <a:t>工程勘察资质</a:t>
              </a:r>
            </a:p>
          </p:txBody>
        </p:sp>
        <p:sp>
          <p:nvSpPr>
            <p:cNvPr id="41" name="文本框 40"/>
            <p:cNvSpPr txBox="1"/>
            <p:nvPr/>
          </p:nvSpPr>
          <p:spPr>
            <a:xfrm>
              <a:off x="13055" y="3199"/>
              <a:ext cx="3991" cy="402"/>
            </a:xfrm>
            <a:prstGeom prst="rect">
              <a:avLst/>
            </a:prstGeom>
            <a:noFill/>
          </p:spPr>
          <p:txBody>
            <a:bodyPr wrap="square" rtlCol="0">
              <a:spAutoFit/>
            </a:bodyPr>
            <a:lstStyle/>
            <a:p>
              <a:pPr>
                <a:lnSpc>
                  <a:spcPct val="130000"/>
                </a:lnSpc>
              </a:pPr>
              <a:endParaRPr lang="zh-CN" altLang="en-US" sz="950" dirty="0">
                <a:solidFill>
                  <a:schemeClr val="bg1">
                    <a:alpha val="75000"/>
                  </a:schemeClr>
                </a:solidFill>
                <a:latin typeface="黑体" panose="02010609060101010101" pitchFamily="49" charset="-122"/>
                <a:ea typeface="黑体" panose="02010609060101010101" pitchFamily="49" charset="-122"/>
              </a:endParaRPr>
            </a:p>
          </p:txBody>
        </p:sp>
      </p:grpSp>
      <p:grpSp>
        <p:nvGrpSpPr>
          <p:cNvPr id="163" name="组合 162"/>
          <p:cNvGrpSpPr/>
          <p:nvPr/>
        </p:nvGrpSpPr>
        <p:grpSpPr>
          <a:xfrm>
            <a:off x="907415" y="4380865"/>
            <a:ext cx="2704465" cy="972820"/>
            <a:chOff x="1429" y="6899"/>
            <a:chExt cx="4259" cy="1532"/>
          </a:xfrm>
        </p:grpSpPr>
        <p:sp>
          <p:nvSpPr>
            <p:cNvPr id="43" name="文本框 42"/>
            <p:cNvSpPr txBox="1"/>
            <p:nvPr/>
          </p:nvSpPr>
          <p:spPr>
            <a:xfrm>
              <a:off x="1429" y="6899"/>
              <a:ext cx="4259" cy="72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rPr>
                <a:t>工程监理企业资质</a:t>
              </a:r>
            </a:p>
          </p:txBody>
        </p:sp>
        <p:sp>
          <p:nvSpPr>
            <p:cNvPr id="44" name="文本框 43"/>
            <p:cNvSpPr txBox="1"/>
            <p:nvPr/>
          </p:nvSpPr>
          <p:spPr>
            <a:xfrm>
              <a:off x="1667" y="8029"/>
              <a:ext cx="4021" cy="402"/>
            </a:xfrm>
            <a:prstGeom prst="rect">
              <a:avLst/>
            </a:prstGeom>
            <a:noFill/>
          </p:spPr>
          <p:txBody>
            <a:bodyPr wrap="square" rtlCol="0">
              <a:spAutoFit/>
            </a:bodyPr>
            <a:lstStyle/>
            <a:p>
              <a:pPr>
                <a:lnSpc>
                  <a:spcPct val="130000"/>
                </a:lnSpc>
              </a:pPr>
              <a:endParaRPr lang="zh-CN" altLang="en-US" sz="950" dirty="0">
                <a:solidFill>
                  <a:schemeClr val="bg1">
                    <a:alpha val="75000"/>
                  </a:schemeClr>
                </a:solidFill>
                <a:latin typeface="黑体" panose="02010609060101010101" pitchFamily="49" charset="-122"/>
                <a:ea typeface="黑体" panose="02010609060101010101" pitchFamily="49" charset="-122"/>
              </a:endParaRPr>
            </a:p>
          </p:txBody>
        </p:sp>
      </p:grpSp>
      <p:grpSp>
        <p:nvGrpSpPr>
          <p:cNvPr id="165" name="组合 164"/>
          <p:cNvGrpSpPr/>
          <p:nvPr/>
        </p:nvGrpSpPr>
        <p:grpSpPr>
          <a:xfrm>
            <a:off x="8619490" y="4312920"/>
            <a:ext cx="2600960" cy="940435"/>
            <a:chOff x="13574" y="6792"/>
            <a:chExt cx="4096" cy="1481"/>
          </a:xfrm>
        </p:grpSpPr>
        <p:sp>
          <p:nvSpPr>
            <p:cNvPr id="46" name="文本框 45"/>
            <p:cNvSpPr txBox="1"/>
            <p:nvPr/>
          </p:nvSpPr>
          <p:spPr>
            <a:xfrm>
              <a:off x="13574" y="6792"/>
              <a:ext cx="3630" cy="727"/>
            </a:xfrm>
            <a:prstGeom prst="rect">
              <a:avLst/>
            </a:prstGeom>
            <a:noFill/>
          </p:spPr>
          <p:txBody>
            <a:bodyPr wrap="square" rtlCol="0">
              <a:spAutoFit/>
            </a:bodyPr>
            <a:lstStyle/>
            <a:p>
              <a:r>
                <a:rPr lang="zh-CN" altLang="en-US" sz="2400" dirty="0">
                  <a:solidFill>
                    <a:srgbClr val="FFC000"/>
                  </a:solidFill>
                  <a:latin typeface="黑体" panose="02010609060101010101" pitchFamily="49" charset="-122"/>
                  <a:ea typeface="黑体" panose="02010609060101010101" pitchFamily="49" charset="-122"/>
                </a:rPr>
                <a:t>工程设计资质</a:t>
              </a:r>
            </a:p>
          </p:txBody>
        </p:sp>
        <p:sp>
          <p:nvSpPr>
            <p:cNvPr id="47" name="文本框 46"/>
            <p:cNvSpPr txBox="1"/>
            <p:nvPr/>
          </p:nvSpPr>
          <p:spPr>
            <a:xfrm>
              <a:off x="13580" y="7871"/>
              <a:ext cx="4090" cy="402"/>
            </a:xfrm>
            <a:prstGeom prst="rect">
              <a:avLst/>
            </a:prstGeom>
            <a:noFill/>
          </p:spPr>
          <p:txBody>
            <a:bodyPr wrap="square" rtlCol="0">
              <a:spAutoFit/>
            </a:bodyPr>
            <a:lstStyle/>
            <a:p>
              <a:pPr>
                <a:lnSpc>
                  <a:spcPct val="130000"/>
                </a:lnSpc>
              </a:pPr>
              <a:endParaRPr lang="zh-CN" altLang="en-US" sz="950" dirty="0">
                <a:solidFill>
                  <a:schemeClr val="bg1">
                    <a:alpha val="75000"/>
                  </a:schemeClr>
                </a:solidFill>
                <a:latin typeface="黑体" panose="02010609060101010101" pitchFamily="49" charset="-122"/>
                <a:ea typeface="黑体" panose="02010609060101010101" pitchFamily="49" charset="-122"/>
              </a:endParaRPr>
            </a:p>
          </p:txBody>
        </p:sp>
      </p:grpSp>
      <p:sp>
        <p:nvSpPr>
          <p:cNvPr id="43046" name="Freeform 5"/>
          <p:cNvSpPr/>
          <p:nvPr/>
        </p:nvSpPr>
        <p:spPr bwMode="auto">
          <a:xfrm>
            <a:off x="6078538" y="1420178"/>
            <a:ext cx="2027238" cy="2451100"/>
          </a:xfrm>
          <a:custGeom>
            <a:avLst/>
            <a:gdLst>
              <a:gd name="T0" fmla="*/ 0 w 539"/>
              <a:gd name="T1" fmla="*/ 1807 h 652"/>
              <a:gd name="T2" fmla="*/ 1223 w 539"/>
              <a:gd name="T3" fmla="*/ 3164 h 652"/>
              <a:gd name="T4" fmla="*/ 2128 w 539"/>
              <a:gd name="T5" fmla="*/ 3656 h 652"/>
              <a:gd name="T6" fmla="*/ 3025 w 539"/>
              <a:gd name="T7" fmla="*/ 3164 h 652"/>
              <a:gd name="T8" fmla="*/ 12 w 539"/>
              <a:gd name="T9" fmla="*/ 0 h 652"/>
              <a:gd name="T10" fmla="*/ 500 w 539"/>
              <a:gd name="T11" fmla="*/ 886 h 652"/>
              <a:gd name="T12" fmla="*/ 0 w 539"/>
              <a:gd name="T13" fmla="*/ 1807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43047" name="Freeform 6"/>
          <p:cNvSpPr/>
          <p:nvPr/>
        </p:nvSpPr>
        <p:spPr bwMode="auto">
          <a:xfrm>
            <a:off x="3781902" y="1459865"/>
            <a:ext cx="2452688" cy="2025650"/>
          </a:xfrm>
          <a:custGeom>
            <a:avLst/>
            <a:gdLst>
              <a:gd name="T0" fmla="*/ 1808 w 652"/>
              <a:gd name="T1" fmla="*/ 3021 h 539"/>
              <a:gd name="T2" fmla="*/ 3166 w 652"/>
              <a:gd name="T3" fmla="*/ 1799 h 539"/>
              <a:gd name="T4" fmla="*/ 3661 w 652"/>
              <a:gd name="T5" fmla="*/ 897 h 539"/>
              <a:gd name="T6" fmla="*/ 3166 w 652"/>
              <a:gd name="T7" fmla="*/ 0 h 539"/>
              <a:gd name="T8" fmla="*/ 0 w 652"/>
              <a:gd name="T9" fmla="*/ 3009 h 539"/>
              <a:gd name="T10" fmla="*/ 893 w 652"/>
              <a:gd name="T11" fmla="*/ 2521 h 539"/>
              <a:gd name="T12" fmla="*/ 1808 w 652"/>
              <a:gd name="T13" fmla="*/ 3021 h 5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黑体" panose="02010609060101010101" pitchFamily="49" charset="-122"/>
              <a:ea typeface="黑体" panose="02010609060101010101" pitchFamily="49" charset="-122"/>
            </a:endParaRPr>
          </a:p>
        </p:txBody>
      </p:sp>
      <p:sp>
        <p:nvSpPr>
          <p:cNvPr id="43048" name="Freeform 7"/>
          <p:cNvSpPr/>
          <p:nvPr/>
        </p:nvSpPr>
        <p:spPr bwMode="auto">
          <a:xfrm>
            <a:off x="5649913" y="3672840"/>
            <a:ext cx="2451100" cy="2022475"/>
          </a:xfrm>
          <a:custGeom>
            <a:avLst/>
            <a:gdLst>
              <a:gd name="T0" fmla="*/ 3656 w 652"/>
              <a:gd name="T1" fmla="*/ 12 h 538"/>
              <a:gd name="T2" fmla="*/ 2771 w 652"/>
              <a:gd name="T3" fmla="*/ 500 h 538"/>
              <a:gd name="T4" fmla="*/ 1849 w 652"/>
              <a:gd name="T5" fmla="*/ 0 h 538"/>
              <a:gd name="T6" fmla="*/ 493 w 652"/>
              <a:gd name="T7" fmla="*/ 1222 h 538"/>
              <a:gd name="T8" fmla="*/ 0 w 652"/>
              <a:gd name="T9" fmla="*/ 2124 h 538"/>
              <a:gd name="T10" fmla="*/ 493 w 652"/>
              <a:gd name="T11" fmla="*/ 3017 h 538"/>
              <a:gd name="T12" fmla="*/ 3656 w 652"/>
              <a:gd name="T13" fmla="*/ 12 h 5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3" name="Freeform 8"/>
          <p:cNvSpPr/>
          <p:nvPr/>
        </p:nvSpPr>
        <p:spPr bwMode="auto">
          <a:xfrm>
            <a:off x="3825875" y="3244215"/>
            <a:ext cx="2024063" cy="2451100"/>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黑体" panose="02010609060101010101" pitchFamily="49" charset="-122"/>
              <a:ea typeface="黑体" panose="02010609060101010101" pitchFamily="49" charset="-122"/>
            </a:endParaRPr>
          </a:p>
        </p:txBody>
      </p:sp>
      <p:grpSp>
        <p:nvGrpSpPr>
          <p:cNvPr id="43014" name="Group 13"/>
          <p:cNvGrpSpPr/>
          <p:nvPr/>
        </p:nvGrpSpPr>
        <p:grpSpPr bwMode="auto">
          <a:xfrm>
            <a:off x="1866900" y="2085340"/>
            <a:ext cx="2578100" cy="315913"/>
            <a:chOff x="1582038" y="2697524"/>
            <a:chExt cx="2577213" cy="316190"/>
          </a:xfrm>
        </p:grpSpPr>
        <p:cxnSp>
          <p:nvCxnSpPr>
            <p:cNvPr id="15" name="Straight Connector 14"/>
            <p:cNvCxnSpPr/>
            <p:nvPr/>
          </p:nvCxnSpPr>
          <p:spPr>
            <a:xfrm flipH="1" flipV="1">
              <a:off x="3660948" y="2697524"/>
              <a:ext cx="498303"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582038" y="2697524"/>
              <a:ext cx="207891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3015" name="Group 16"/>
          <p:cNvGrpSpPr/>
          <p:nvPr/>
        </p:nvGrpSpPr>
        <p:grpSpPr bwMode="auto">
          <a:xfrm>
            <a:off x="1981200" y="4565015"/>
            <a:ext cx="2493963" cy="317500"/>
            <a:chOff x="1804697" y="4994858"/>
            <a:chExt cx="2493744" cy="316190"/>
          </a:xfrm>
        </p:grpSpPr>
        <p:cxnSp>
          <p:nvCxnSpPr>
            <p:cNvPr id="18" name="Straight Connector 17"/>
            <p:cNvCxnSpPr/>
            <p:nvPr/>
          </p:nvCxnSpPr>
          <p:spPr>
            <a:xfrm flipH="1">
              <a:off x="3800010" y="4994858"/>
              <a:ext cx="498431"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804697" y="5311048"/>
              <a:ext cx="199531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3016" name="Group 19"/>
          <p:cNvGrpSpPr/>
          <p:nvPr/>
        </p:nvGrpSpPr>
        <p:grpSpPr bwMode="auto">
          <a:xfrm>
            <a:off x="7145338" y="1880553"/>
            <a:ext cx="2803525" cy="315912"/>
            <a:chOff x="7528087" y="2680840"/>
            <a:chExt cx="2803259" cy="316190"/>
          </a:xfrm>
        </p:grpSpPr>
        <p:cxnSp>
          <p:nvCxnSpPr>
            <p:cNvPr id="21" name="Straight Connector 20"/>
            <p:cNvCxnSpPr/>
            <p:nvPr/>
          </p:nvCxnSpPr>
          <p:spPr>
            <a:xfrm flipV="1">
              <a:off x="7528087" y="2680840"/>
              <a:ext cx="498428"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26515" y="2680840"/>
              <a:ext cx="2304831"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3017" name="Group 22"/>
          <p:cNvGrpSpPr/>
          <p:nvPr/>
        </p:nvGrpSpPr>
        <p:grpSpPr bwMode="auto">
          <a:xfrm>
            <a:off x="7554913" y="4622165"/>
            <a:ext cx="2390775" cy="203200"/>
            <a:chOff x="8125333" y="4745260"/>
            <a:chExt cx="2389596" cy="203034"/>
          </a:xfrm>
        </p:grpSpPr>
        <p:cxnSp>
          <p:nvCxnSpPr>
            <p:cNvPr id="24" name="Straight Connector 23"/>
            <p:cNvCxnSpPr/>
            <p:nvPr/>
          </p:nvCxnSpPr>
          <p:spPr>
            <a:xfrm>
              <a:off x="8125333" y="4745260"/>
              <a:ext cx="522029" cy="2030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647362" y="4948294"/>
              <a:ext cx="1867567"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3034" name="Group 94"/>
          <p:cNvGrpSpPr/>
          <p:nvPr/>
        </p:nvGrpSpPr>
        <p:grpSpPr bwMode="auto">
          <a:xfrm>
            <a:off x="5129531" y="2729072"/>
            <a:ext cx="1620838" cy="1619250"/>
            <a:chOff x="6964056" y="2670123"/>
            <a:chExt cx="1620000" cy="1620000"/>
          </a:xfrm>
        </p:grpSpPr>
        <p:sp>
          <p:nvSpPr>
            <p:cNvPr id="138" name="Oval 95"/>
            <p:cNvSpPr>
              <a:spLocks noChangeAspect="1" noChangeArrowheads="1"/>
            </p:cNvSpPr>
            <p:nvPr/>
          </p:nvSpPr>
          <p:spPr bwMode="auto">
            <a:xfrm flipV="1">
              <a:off x="6964056" y="2670123"/>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a:lstStyle/>
            <a:p>
              <a:pPr eaLnBrk="1" fontAlgn="auto" hangingPunct="1">
                <a:spcBef>
                  <a:spcPts val="0"/>
                </a:spcBef>
                <a:spcAft>
                  <a:spcPts val="0"/>
                </a:spcAft>
                <a:defRPr/>
              </a:pPr>
              <a:endParaRPr lang="id-ID">
                <a:latin typeface="黑体" panose="02010609060101010101" pitchFamily="49" charset="-122"/>
                <a:ea typeface="黑体" panose="02010609060101010101" pitchFamily="49" charset="-122"/>
              </a:endParaRPr>
            </a:p>
          </p:txBody>
        </p:sp>
        <p:sp>
          <p:nvSpPr>
            <p:cNvPr id="139" name="Oval 96"/>
            <p:cNvSpPr>
              <a:spLocks noChangeAspect="1" noChangeArrowheads="1"/>
            </p:cNvSpPr>
            <p:nvPr/>
          </p:nvSpPr>
          <p:spPr bwMode="auto">
            <a:xfrm rot="10800000" flipV="1">
              <a:off x="7011337" y="2843875"/>
              <a:ext cx="1572717" cy="1372235"/>
            </a:xfrm>
            <a:prstGeom prst="ellipse">
              <a:avLst/>
            </a:prstGeom>
            <a:gradFill flip="none" rotWithShape="1">
              <a:gsLst>
                <a:gs pos="0">
                  <a:schemeClr val="bg1">
                    <a:lumMod val="85000"/>
                  </a:schemeClr>
                </a:gs>
                <a:gs pos="100000">
                  <a:schemeClr val="bg1"/>
                </a:gs>
              </a:gsLst>
              <a:lin ang="5400000" scaled="1"/>
              <a:tileRect/>
            </a:gradFill>
            <a:ln>
              <a:noFill/>
            </a:ln>
          </p:spPr>
          <p:txBody>
            <a:bodyPr/>
            <a:lstStyle/>
            <a:p>
              <a:pPr eaLnBrk="1" fontAlgn="auto" hangingPunct="1">
                <a:spcBef>
                  <a:spcPts val="0"/>
                </a:spcBef>
                <a:spcAft>
                  <a:spcPts val="0"/>
                </a:spcAft>
                <a:defRPr/>
              </a:pPr>
              <a:r>
                <a:rPr lang="zh-CN" altLang="en-US" dirty="0">
                  <a:latin typeface="黑体" panose="02010609060101010101" pitchFamily="49" charset="-122"/>
                  <a:ea typeface="黑体" panose="02010609060101010101" pitchFamily="49" charset="-122"/>
                </a:rPr>
                <a:t>建设工程企业资质</a:t>
              </a:r>
              <a:endParaRPr lang="id-ID" dirty="0">
                <a:latin typeface="黑体" panose="02010609060101010101" pitchFamily="49" charset="-122"/>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165"/>
                                        </p:tgtEl>
                                        <p:attrNameLst>
                                          <p:attrName>style.visibility</p:attrName>
                                        </p:attrNameLst>
                                      </p:cBhvr>
                                      <p:to>
                                        <p:strVal val="visible"/>
                                      </p:to>
                                    </p:set>
                                    <p:anim calcmode="lin" valueType="num">
                                      <p:cBhvr additive="base">
                                        <p:cTn id="7" dur="1000" fill="hold"/>
                                        <p:tgtEl>
                                          <p:spTgt spid="165"/>
                                        </p:tgtEl>
                                        <p:attrNameLst>
                                          <p:attrName>ppt_x</p:attrName>
                                        </p:attrNameLst>
                                      </p:cBhvr>
                                      <p:tavLst>
                                        <p:tav tm="0">
                                          <p:val>
                                            <p:strVal val="#ppt_x"/>
                                          </p:val>
                                        </p:tav>
                                        <p:tav tm="100000">
                                          <p:val>
                                            <p:strVal val="#ppt_x"/>
                                          </p:val>
                                        </p:tav>
                                      </p:tavLst>
                                    </p:anim>
                                    <p:anim calcmode="lin" valueType="num">
                                      <p:cBhvr additive="base">
                                        <p:cTn id="8" dur="10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000" fill="hold">
                                          <p:stCondLst>
                                            <p:cond delay="0"/>
                                          </p:stCondLst>
                                        </p:cTn>
                                        <p:tgtEl>
                                          <p:spTgt spid="164"/>
                                        </p:tgtEl>
                                        <p:attrNameLst>
                                          <p:attrName>style.visibility</p:attrName>
                                        </p:attrNameLst>
                                      </p:cBhvr>
                                      <p:to>
                                        <p:strVal val="visible"/>
                                      </p:to>
                                    </p:set>
                                    <p:anim calcmode="lin" valueType="num">
                                      <p:cBhvr additive="base">
                                        <p:cTn id="13" dur="1000" fill="hold"/>
                                        <p:tgtEl>
                                          <p:spTgt spid="164"/>
                                        </p:tgtEl>
                                        <p:attrNameLst>
                                          <p:attrName>ppt_x</p:attrName>
                                        </p:attrNameLst>
                                      </p:cBhvr>
                                      <p:tavLst>
                                        <p:tav tm="0">
                                          <p:val>
                                            <p:strVal val="#ppt_x"/>
                                          </p:val>
                                        </p:tav>
                                        <p:tav tm="100000">
                                          <p:val>
                                            <p:strVal val="#ppt_x"/>
                                          </p:val>
                                        </p:tav>
                                      </p:tavLst>
                                    </p:anim>
                                    <p:anim calcmode="lin" valueType="num">
                                      <p:cBhvr additive="base">
                                        <p:cTn id="14"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000"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000" fill="hold">
                                          <p:stCondLst>
                                            <p:cond delay="0"/>
                                          </p:stCondLst>
                                        </p:cTn>
                                        <p:tgtEl>
                                          <p:spTgt spid="163"/>
                                        </p:tgtEl>
                                        <p:attrNameLst>
                                          <p:attrName>style.visibility</p:attrName>
                                        </p:attrNameLst>
                                      </p:cBhvr>
                                      <p:to>
                                        <p:strVal val="visible"/>
                                      </p:to>
                                    </p:set>
                                    <p:anim calcmode="lin" valueType="num">
                                      <p:cBhvr additive="base">
                                        <p:cTn id="25" dur="1000" fill="hold"/>
                                        <p:tgtEl>
                                          <p:spTgt spid="163"/>
                                        </p:tgtEl>
                                        <p:attrNameLst>
                                          <p:attrName>ppt_x</p:attrName>
                                        </p:attrNameLst>
                                      </p:cBhvr>
                                      <p:tavLst>
                                        <p:tav tm="0">
                                          <p:val>
                                            <p:strVal val="#ppt_x"/>
                                          </p:val>
                                        </p:tav>
                                        <p:tav tm="100000">
                                          <p:val>
                                            <p:strVal val="#ppt_x"/>
                                          </p:val>
                                        </p:tav>
                                      </p:tavLst>
                                    </p:anim>
                                    <p:anim calcmode="lin" valueType="num">
                                      <p:cBhvr additive="base">
                                        <p:cTn id="26" dur="10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289468" y="973818"/>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现行建设工程企业资质标准的实施时间</a:t>
            </a:r>
          </a:p>
        </p:txBody>
      </p:sp>
      <p:sp>
        <p:nvSpPr>
          <p:cNvPr id="14" name="文本框 13"/>
          <p:cNvSpPr txBox="1"/>
          <p:nvPr/>
        </p:nvSpPr>
        <p:spPr>
          <a:xfrm>
            <a:off x="3158219" y="2080079"/>
            <a:ext cx="6283324" cy="3015890"/>
          </a:xfrm>
          <a:prstGeom prst="rect">
            <a:avLst/>
          </a:prstGeom>
          <a:noFill/>
        </p:spPr>
        <p:txBody>
          <a:bodyPr wrap="square" rtlCol="0">
            <a:spAutoFit/>
          </a:bodyPr>
          <a:lstStyle/>
          <a:p>
            <a:pPr>
              <a:lnSpc>
                <a:spcPts val="4700"/>
              </a:lnSpc>
            </a:pP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建筑业企业资质    </a:t>
            </a:r>
            <a:r>
              <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2015</a:t>
            </a: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年</a:t>
            </a:r>
            <a:endPar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4700"/>
              </a:lnSpc>
            </a:pP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其中：特级资质    </a:t>
            </a:r>
            <a:r>
              <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2007</a:t>
            </a: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年</a:t>
            </a:r>
            <a:endPar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4700"/>
              </a:lnSpc>
            </a:pP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设计资质   </a:t>
            </a:r>
            <a:r>
              <a:rPr lang="zh-CN" altLang="en-US" sz="2800" b="1" spc="-12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a:t>
            </a: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a:t>
            </a:r>
            <a:r>
              <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2007</a:t>
            </a: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年</a:t>
            </a:r>
            <a:endPar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4700"/>
              </a:lnSpc>
            </a:pP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监理资质   </a:t>
            </a:r>
            <a:r>
              <a:rPr lang="zh-CN" altLang="en-US" sz="2800" b="1" spc="-12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a:t>
            </a: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a:t>
            </a:r>
            <a:r>
              <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2007</a:t>
            </a: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年</a:t>
            </a:r>
            <a:endPar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4700"/>
              </a:lnSpc>
            </a:pP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勘察资质    </a:t>
            </a:r>
            <a:r>
              <a:rPr lang="zh-CN" altLang="en-US" sz="2800" b="1" spc="-12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a:t>
            </a: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a:t>
            </a:r>
            <a:r>
              <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2013</a:t>
            </a:r>
            <a:r>
              <a:rPr lang="zh-CN" altLang="en-US"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年</a:t>
            </a:r>
            <a:endParaRPr lang="en-US" altLang="zh-CN" sz="28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551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289468" y="327866"/>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住建部对建筑业企业资质的政策调整文件</a:t>
            </a:r>
          </a:p>
        </p:txBody>
      </p:sp>
      <p:sp>
        <p:nvSpPr>
          <p:cNvPr id="14" name="文本框 13"/>
          <p:cNvSpPr txBox="1"/>
          <p:nvPr/>
        </p:nvSpPr>
        <p:spPr>
          <a:xfrm>
            <a:off x="128631" y="912641"/>
            <a:ext cx="11773901" cy="5255798"/>
          </a:xfrm>
          <a:prstGeom prst="rect">
            <a:avLst/>
          </a:prstGeom>
          <a:noFill/>
        </p:spPr>
        <p:txBody>
          <a:bodyPr wrap="square" rtlCol="0">
            <a:spAutoFit/>
          </a:bodyPr>
          <a:lstStyle/>
          <a:p>
            <a:pPr>
              <a:lnSpc>
                <a:spcPts val="3700"/>
              </a:lnSpc>
            </a:pPr>
            <a:r>
              <a:rPr lang="en-US" altLang="zh-CN" sz="24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2015</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年以来，住建部不断出台相关文件对建筑业企业资质政策、标准以及相关管理要求等进行调整，主要包括：</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3700"/>
              </a:lnSpc>
            </a:pP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关于建筑业企业资质管理有关问题的通知</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（建市</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[2015]154</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号）</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3700"/>
              </a:lnSpc>
            </a:pP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关于调整建筑业企业资质标准中净资产指标考核有关问题的通知</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建市</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[2015]177</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号）</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3700"/>
              </a:lnSpc>
            </a:pP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关于简化建筑业企业资质标准部分指标的通知</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（建市</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[2016]226</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号）</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3700"/>
              </a:lnSpc>
            </a:pP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关于开展建筑业企业资质申报业绩核查的通知</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（建市资函</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[2016]116</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号）</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3700"/>
              </a:lnSpc>
            </a:pP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关于建设工程企业资质统一实行电子化申报和审批的通知</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（建办市函</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〔2018〕493</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号）</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3700"/>
              </a:lnSpc>
            </a:pP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关于简化建设工程企业资质申报材料有关事项的通知</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（建办市</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〔2018〕45</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号）</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3700"/>
              </a:lnSpc>
            </a:pP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关于实行建筑业企业资质审批告知承诺制的通知</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建办市</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〔2019〕20</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号）</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3700"/>
              </a:lnSpc>
            </a:pP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关于开展建设工程企业资质审批权限下放试点的通知</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（建办市函</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〔2020〕654</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号）</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a:p>
            <a:pPr>
              <a:lnSpc>
                <a:spcPts val="3700"/>
              </a:lnSpc>
            </a:pP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关于建设工程企业资质有关事宜的通知</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 建办市函</a:t>
            </a:r>
            <a:r>
              <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〔2022〕361</a:t>
            </a:r>
            <a:r>
              <a:rPr lang="zh-CN" altLang="en-US"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rPr>
              <a:t>号）</a:t>
            </a:r>
            <a:endParaRPr lang="en-US" altLang="zh-CN" sz="2000" b="1" spc="3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9882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174865" y="574675"/>
            <a:ext cx="683895" cy="285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74" name="任意多边形 29"/>
          <p:cNvSpPr/>
          <p:nvPr/>
        </p:nvSpPr>
        <p:spPr>
          <a:xfrm flipH="1">
            <a:off x="1393032" y="1458585"/>
            <a:ext cx="3329940" cy="1336675"/>
          </a:xfrm>
          <a:custGeom>
            <a:avLst/>
            <a:gdLst>
              <a:gd name="connsiteX0" fmla="*/ 119816 w 3329742"/>
              <a:gd name="connsiteY0" fmla="*/ 0 h 1336473"/>
              <a:gd name="connsiteX1" fmla="*/ 3329742 w 3329742"/>
              <a:gd name="connsiteY1" fmla="*/ 0 h 1336473"/>
              <a:gd name="connsiteX2" fmla="*/ 3329742 w 3329742"/>
              <a:gd name="connsiteY2" fmla="*/ 1336473 h 1336473"/>
              <a:gd name="connsiteX3" fmla="*/ 119816 w 3329742"/>
              <a:gd name="connsiteY3" fmla="*/ 1336473 h 1336473"/>
              <a:gd name="connsiteX4" fmla="*/ 119816 w 3329742"/>
              <a:gd name="connsiteY4" fmla="*/ 758126 h 1336473"/>
              <a:gd name="connsiteX5" fmla="*/ 0 w 3329742"/>
              <a:gd name="connsiteY5" fmla="*/ 668237 h 1336473"/>
              <a:gd name="connsiteX6" fmla="*/ 119816 w 3329742"/>
              <a:gd name="connsiteY6" fmla="*/ 578347 h 133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9742" h="1336473">
                <a:moveTo>
                  <a:pt x="119816" y="0"/>
                </a:moveTo>
                <a:lnTo>
                  <a:pt x="3329742" y="0"/>
                </a:lnTo>
                <a:lnTo>
                  <a:pt x="3329742" y="1336473"/>
                </a:lnTo>
                <a:lnTo>
                  <a:pt x="119816" y="1336473"/>
                </a:lnTo>
                <a:lnTo>
                  <a:pt x="119816" y="758126"/>
                </a:lnTo>
                <a:lnTo>
                  <a:pt x="0" y="668237"/>
                </a:lnTo>
                <a:lnTo>
                  <a:pt x="119816" y="57834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78" name="文本框 77"/>
          <p:cNvSpPr txBox="1"/>
          <p:nvPr/>
        </p:nvSpPr>
        <p:spPr>
          <a:xfrm>
            <a:off x="1673066" y="1663700"/>
            <a:ext cx="2794159" cy="830997"/>
          </a:xfrm>
          <a:prstGeom prst="rect">
            <a:avLst/>
          </a:prstGeom>
          <a:noFill/>
        </p:spPr>
        <p:txBody>
          <a:bodyPr wrap="square" rtlCol="0">
            <a:spAutoFit/>
          </a:bodyPr>
          <a:lstStyle/>
          <a:p>
            <a:r>
              <a:rPr lang="zh-CN" altLang="en-US" sz="2400" dirty="0">
                <a:solidFill>
                  <a:srgbClr val="C00000"/>
                </a:solidFill>
                <a:effectLst>
                  <a:outerShdw blurRad="38100" dist="12700" dir="8100000" algn="tr" rotWithShape="0">
                    <a:prstClr val="black">
                      <a:alpha val="5000"/>
                    </a:prstClr>
                  </a:outerShdw>
                </a:effectLst>
                <a:latin typeface="黑体" panose="02010609060101010101" pitchFamily="49" charset="-122"/>
                <a:ea typeface="黑体" panose="02010609060101010101" pitchFamily="49" charset="-122"/>
              </a:rPr>
              <a:t>施工总承包特级资质企业</a:t>
            </a:r>
            <a:r>
              <a:rPr lang="en-US" altLang="zh-CN" sz="2400" dirty="0">
                <a:solidFill>
                  <a:srgbClr val="C00000"/>
                </a:solidFill>
                <a:effectLst>
                  <a:outerShdw blurRad="38100" dist="12700" dir="8100000" algn="tr" rotWithShape="0">
                    <a:prstClr val="black">
                      <a:alpha val="5000"/>
                    </a:prstClr>
                  </a:outerShdw>
                </a:effectLst>
                <a:latin typeface="黑体" panose="02010609060101010101" pitchFamily="49" charset="-122"/>
                <a:ea typeface="黑体" panose="02010609060101010101" pitchFamily="49" charset="-122"/>
              </a:rPr>
              <a:t>808</a:t>
            </a:r>
            <a:r>
              <a:rPr lang="zh-CN" altLang="en-US" sz="2400" dirty="0">
                <a:solidFill>
                  <a:srgbClr val="C00000"/>
                </a:solidFill>
                <a:effectLst>
                  <a:outerShdw blurRad="38100" dist="12700" dir="8100000" algn="tr" rotWithShape="0">
                    <a:prstClr val="black">
                      <a:alpha val="5000"/>
                    </a:prstClr>
                  </a:outerShdw>
                </a:effectLst>
                <a:latin typeface="黑体" panose="02010609060101010101" pitchFamily="49" charset="-122"/>
                <a:ea typeface="黑体" panose="02010609060101010101" pitchFamily="49" charset="-122"/>
              </a:rPr>
              <a:t>家</a:t>
            </a:r>
            <a:r>
              <a:rPr lang="en-US" altLang="zh-CN" sz="2400" dirty="0">
                <a:solidFill>
                  <a:srgbClr val="C00000"/>
                </a:solidFill>
                <a:effectLst>
                  <a:outerShdw blurRad="38100" dist="12700" dir="8100000" algn="tr" rotWithShape="0">
                    <a:prstClr val="black">
                      <a:alpha val="5000"/>
                    </a:prstClr>
                  </a:outerShdw>
                </a:effectLst>
                <a:latin typeface="黑体" panose="02010609060101010101" pitchFamily="49" charset="-122"/>
                <a:ea typeface="黑体" panose="02010609060101010101" pitchFamily="49" charset="-122"/>
              </a:rPr>
              <a:t>/994</a:t>
            </a:r>
            <a:r>
              <a:rPr lang="zh-CN" altLang="en-US" sz="2400" dirty="0">
                <a:solidFill>
                  <a:srgbClr val="C00000"/>
                </a:solidFill>
                <a:effectLst>
                  <a:outerShdw blurRad="38100" dist="12700" dir="8100000" algn="tr" rotWithShape="0">
                    <a:prstClr val="black">
                      <a:alpha val="5000"/>
                    </a:prstClr>
                  </a:outerShdw>
                </a:effectLst>
                <a:latin typeface="黑体" panose="02010609060101010101" pitchFamily="49" charset="-122"/>
                <a:ea typeface="黑体" panose="02010609060101010101" pitchFamily="49" charset="-122"/>
              </a:rPr>
              <a:t>项</a:t>
            </a:r>
          </a:p>
        </p:txBody>
      </p:sp>
      <p:sp>
        <p:nvSpPr>
          <p:cNvPr id="75" name="任意多边形 30"/>
          <p:cNvSpPr/>
          <p:nvPr/>
        </p:nvSpPr>
        <p:spPr>
          <a:xfrm flipH="1">
            <a:off x="1393032" y="3857625"/>
            <a:ext cx="3329940" cy="1336675"/>
          </a:xfrm>
          <a:custGeom>
            <a:avLst/>
            <a:gdLst>
              <a:gd name="connsiteX0" fmla="*/ 119816 w 3329742"/>
              <a:gd name="connsiteY0" fmla="*/ 0 h 1336473"/>
              <a:gd name="connsiteX1" fmla="*/ 3329742 w 3329742"/>
              <a:gd name="connsiteY1" fmla="*/ 0 h 1336473"/>
              <a:gd name="connsiteX2" fmla="*/ 3329742 w 3329742"/>
              <a:gd name="connsiteY2" fmla="*/ 1336473 h 1336473"/>
              <a:gd name="connsiteX3" fmla="*/ 119816 w 3329742"/>
              <a:gd name="connsiteY3" fmla="*/ 1336473 h 1336473"/>
              <a:gd name="connsiteX4" fmla="*/ 119816 w 3329742"/>
              <a:gd name="connsiteY4" fmla="*/ 758126 h 1336473"/>
              <a:gd name="connsiteX5" fmla="*/ 0 w 3329742"/>
              <a:gd name="connsiteY5" fmla="*/ 668237 h 1336473"/>
              <a:gd name="connsiteX6" fmla="*/ 119816 w 3329742"/>
              <a:gd name="connsiteY6" fmla="*/ 578347 h 133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9742" h="1336473">
                <a:moveTo>
                  <a:pt x="119816" y="0"/>
                </a:moveTo>
                <a:lnTo>
                  <a:pt x="3329742" y="0"/>
                </a:lnTo>
                <a:lnTo>
                  <a:pt x="3329742" y="1336473"/>
                </a:lnTo>
                <a:lnTo>
                  <a:pt x="119816" y="1336473"/>
                </a:lnTo>
                <a:lnTo>
                  <a:pt x="119816" y="758126"/>
                </a:lnTo>
                <a:lnTo>
                  <a:pt x="0" y="668237"/>
                </a:lnTo>
                <a:lnTo>
                  <a:pt x="119816" y="57834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81" name="文本框 80"/>
          <p:cNvSpPr txBox="1"/>
          <p:nvPr/>
        </p:nvSpPr>
        <p:spPr>
          <a:xfrm>
            <a:off x="1828959" y="4062740"/>
            <a:ext cx="2458085" cy="830997"/>
          </a:xfrm>
          <a:prstGeom prst="rect">
            <a:avLst/>
          </a:prstGeom>
          <a:noFill/>
        </p:spPr>
        <p:txBody>
          <a:bodyPr wrap="square" rtlCol="0">
            <a:spAutoFit/>
          </a:bodyPr>
          <a:lstStyle/>
          <a:p>
            <a:r>
              <a:rPr lang="zh-CN" altLang="en-US" sz="2400" dirty="0">
                <a:solidFill>
                  <a:srgbClr val="C00000"/>
                </a:solidFill>
                <a:effectLst>
                  <a:outerShdw blurRad="38100" dist="12700" dir="8100000" algn="tr" rotWithShape="0">
                    <a:prstClr val="black">
                      <a:alpha val="5000"/>
                    </a:prstClr>
                  </a:outerShdw>
                </a:effectLst>
                <a:latin typeface="黑体" panose="02010609060101010101" pitchFamily="49" charset="-122"/>
                <a:ea typeface="黑体" panose="02010609060101010101" pitchFamily="49" charset="-122"/>
              </a:rPr>
              <a:t>施工总承包一级资质企业</a:t>
            </a:r>
            <a:r>
              <a:rPr lang="en-US" altLang="zh-CN" sz="2400" dirty="0">
                <a:solidFill>
                  <a:srgbClr val="C00000"/>
                </a:solidFill>
                <a:effectLst>
                  <a:outerShdw blurRad="38100" dist="12700" dir="8100000" algn="tr" rotWithShape="0">
                    <a:prstClr val="black">
                      <a:alpha val="5000"/>
                    </a:prstClr>
                  </a:outerShdw>
                </a:effectLst>
                <a:latin typeface="黑体" panose="02010609060101010101" pitchFamily="49" charset="-122"/>
                <a:ea typeface="黑体" panose="02010609060101010101" pitchFamily="49" charset="-122"/>
              </a:rPr>
              <a:t>9834</a:t>
            </a:r>
            <a:r>
              <a:rPr lang="zh-CN" altLang="en-US" sz="2400" dirty="0">
                <a:solidFill>
                  <a:srgbClr val="C00000"/>
                </a:solidFill>
                <a:effectLst>
                  <a:outerShdw blurRad="38100" dist="12700" dir="8100000" algn="tr" rotWithShape="0">
                    <a:prstClr val="black">
                      <a:alpha val="5000"/>
                    </a:prstClr>
                  </a:outerShdw>
                </a:effectLst>
                <a:latin typeface="黑体" panose="02010609060101010101" pitchFamily="49" charset="-122"/>
                <a:ea typeface="黑体" panose="02010609060101010101" pitchFamily="49" charset="-122"/>
              </a:rPr>
              <a:t>家</a:t>
            </a:r>
          </a:p>
        </p:txBody>
      </p:sp>
      <p:grpSp>
        <p:nvGrpSpPr>
          <p:cNvPr id="5" name="组合 4"/>
          <p:cNvGrpSpPr/>
          <p:nvPr/>
        </p:nvGrpSpPr>
        <p:grpSpPr>
          <a:xfrm>
            <a:off x="5442585" y="977900"/>
            <a:ext cx="6595745" cy="4679950"/>
            <a:chOff x="9441" y="1900"/>
            <a:chExt cx="10387" cy="737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1" y="1900"/>
              <a:ext cx="10387" cy="7370"/>
            </a:xfrm>
            <a:prstGeom prst="rect">
              <a:avLst/>
            </a:prstGeom>
          </p:spPr>
        </p:pic>
        <p:sp>
          <p:nvSpPr>
            <p:cNvPr id="4" name="矩形 3"/>
            <p:cNvSpPr/>
            <p:nvPr/>
          </p:nvSpPr>
          <p:spPr>
            <a:xfrm>
              <a:off x="10780" y="2876"/>
              <a:ext cx="8327" cy="5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pitchFamily="49" charset="-122"/>
                <a:ea typeface="黑体" panose="02010609060101010101" pitchFamily="49" charset="-122"/>
              </a:endParaRPr>
            </a:p>
          </p:txBody>
        </p:sp>
        <p:sp>
          <p:nvSpPr>
            <p:cNvPr id="7" name="文本框 6"/>
            <p:cNvSpPr txBox="1"/>
            <p:nvPr/>
          </p:nvSpPr>
          <p:spPr>
            <a:xfrm>
              <a:off x="11299" y="3673"/>
              <a:ext cx="7421" cy="2908"/>
            </a:xfrm>
            <a:prstGeom prst="rect">
              <a:avLst/>
            </a:prstGeom>
            <a:noFill/>
          </p:spPr>
          <p:txBody>
            <a:bodyPr wrap="square" rtlCol="0">
              <a:spAutoFit/>
            </a:bodyPr>
            <a:lstStyle/>
            <a:p>
              <a:r>
                <a:rPr lang="zh-CN" altLang="en-US" sz="2400" b="1" dirty="0">
                  <a:solidFill>
                    <a:schemeClr val="bg1"/>
                  </a:solidFill>
                  <a:latin typeface="黑体" panose="02010609060101010101" pitchFamily="49" charset="-122"/>
                  <a:ea typeface="黑体" panose="02010609060101010101" pitchFamily="49" charset="-122"/>
                </a:rPr>
                <a:t>    根据中建协统计，</a:t>
              </a:r>
              <a:r>
                <a:rPr lang="zh-CN" altLang="zh-CN" sz="2400" b="1" dirty="0">
                  <a:solidFill>
                    <a:schemeClr val="bg1"/>
                  </a:solidFill>
                  <a:latin typeface="黑体" panose="02010609060101010101" pitchFamily="49" charset="-122"/>
                  <a:ea typeface="黑体" panose="02010609060101010101" pitchFamily="49" charset="-122"/>
                </a:rPr>
                <a:t>截至</a:t>
              </a:r>
              <a:r>
                <a:rPr lang="en-US" altLang="zh-CN" sz="2400" b="1" dirty="0">
                  <a:solidFill>
                    <a:schemeClr val="bg1"/>
                  </a:solidFill>
                  <a:latin typeface="黑体" panose="02010609060101010101" pitchFamily="49" charset="-122"/>
                  <a:ea typeface="黑体" panose="02010609060101010101" pitchFamily="49" charset="-122"/>
                </a:rPr>
                <a:t>2022</a:t>
              </a:r>
              <a:r>
                <a:rPr lang="zh-CN" altLang="zh-CN" sz="2400" b="1" dirty="0">
                  <a:solidFill>
                    <a:schemeClr val="bg1"/>
                  </a:solidFill>
                  <a:latin typeface="黑体" panose="02010609060101010101" pitchFamily="49" charset="-122"/>
                  <a:ea typeface="黑体" panose="02010609060101010101" pitchFamily="49" charset="-122"/>
                </a:rPr>
                <a:t>年</a:t>
              </a:r>
              <a:r>
                <a:rPr lang="en-US" altLang="zh-CN" sz="2400" b="1" dirty="0">
                  <a:solidFill>
                    <a:schemeClr val="bg1"/>
                  </a:solidFill>
                  <a:latin typeface="黑体" panose="02010609060101010101" pitchFamily="49" charset="-122"/>
                  <a:ea typeface="黑体" panose="02010609060101010101" pitchFamily="49" charset="-122"/>
                </a:rPr>
                <a:t>6</a:t>
              </a:r>
              <a:r>
                <a:rPr lang="zh-CN" altLang="zh-CN" sz="2400" b="1" dirty="0">
                  <a:solidFill>
                    <a:schemeClr val="bg1"/>
                  </a:solidFill>
                  <a:latin typeface="黑体" panose="02010609060101010101" pitchFamily="49" charset="-122"/>
                  <a:ea typeface="黑体" panose="02010609060101010101" pitchFamily="49" charset="-122"/>
                </a:rPr>
                <a:t>月底，全国有施工活动的建筑业企业</a:t>
              </a:r>
              <a:r>
                <a:rPr lang="en-US" altLang="zh-CN" sz="2400" b="1" dirty="0">
                  <a:solidFill>
                    <a:schemeClr val="bg1"/>
                  </a:solidFill>
                  <a:latin typeface="黑体" panose="02010609060101010101" pitchFamily="49" charset="-122"/>
                  <a:ea typeface="黑体" panose="02010609060101010101" pitchFamily="49" charset="-122"/>
                </a:rPr>
                <a:t> 129495</a:t>
              </a:r>
              <a:r>
                <a:rPr lang="zh-CN" altLang="en-US" sz="2400" b="1" dirty="0">
                  <a:solidFill>
                    <a:schemeClr val="bg1"/>
                  </a:solidFill>
                  <a:latin typeface="黑体" panose="02010609060101010101" pitchFamily="49" charset="-122"/>
                  <a:ea typeface="黑体" panose="02010609060101010101" pitchFamily="49" charset="-122"/>
                </a:rPr>
                <a:t>家</a:t>
              </a:r>
              <a:r>
                <a:rPr lang="zh-CN" altLang="zh-CN" sz="2400" b="1" dirty="0">
                  <a:solidFill>
                    <a:schemeClr val="bg1"/>
                  </a:solidFill>
                  <a:latin typeface="黑体" panose="02010609060101010101" pitchFamily="49" charset="-122"/>
                  <a:ea typeface="黑体" panose="02010609060101010101" pitchFamily="49" charset="-122"/>
                </a:rPr>
                <a:t>，从业人数</a:t>
              </a:r>
              <a:r>
                <a:rPr lang="en-US" altLang="zh-CN" sz="2400" b="1" dirty="0">
                  <a:solidFill>
                    <a:schemeClr val="bg1"/>
                  </a:solidFill>
                  <a:latin typeface="黑体" panose="02010609060101010101" pitchFamily="49" charset="-122"/>
                  <a:ea typeface="黑体" panose="02010609060101010101" pitchFamily="49" charset="-122"/>
                </a:rPr>
                <a:t>4174.7 </a:t>
              </a:r>
              <a:r>
                <a:rPr lang="zh-CN" altLang="zh-CN" sz="2400" b="1" dirty="0">
                  <a:solidFill>
                    <a:schemeClr val="bg1"/>
                  </a:solidFill>
                  <a:latin typeface="黑体" panose="02010609060101010101" pitchFamily="49" charset="-122"/>
                  <a:ea typeface="黑体" panose="02010609060101010101" pitchFamily="49" charset="-122"/>
                </a:rPr>
                <a:t>万人</a:t>
              </a:r>
              <a:r>
                <a:rPr lang="zh-CN" altLang="en-US" sz="2400" b="1" dirty="0">
                  <a:solidFill>
                    <a:schemeClr val="bg1"/>
                  </a:solidFill>
                  <a:latin typeface="黑体" panose="02010609060101010101" pitchFamily="49" charset="-122"/>
                  <a:ea typeface="黑体" panose="02010609060101010101" pitchFamily="49" charset="-122"/>
                </a:rPr>
                <a:t>。</a:t>
              </a:r>
              <a:endParaRPr lang="zh-CN" altLang="zh-CN" sz="2400" b="1" dirty="0">
                <a:solidFill>
                  <a:schemeClr val="bg1"/>
                </a:solidFill>
                <a:latin typeface="黑体" panose="02010609060101010101" pitchFamily="49" charset="-122"/>
                <a:ea typeface="黑体" panose="02010609060101010101" pitchFamily="49" charset="-122"/>
              </a:endParaRPr>
            </a:p>
            <a:p>
              <a:endParaRPr lang="zh-CN" altLang="en-US" dirty="0">
                <a:solidFill>
                  <a:schemeClr val="bg1"/>
                </a:solidFill>
                <a:latin typeface="黑体" panose="02010609060101010101" pitchFamily="49" charset="-122"/>
                <a:ea typeface="黑体" panose="02010609060101010101" pitchFamily="49" charset="-122"/>
              </a:endParaRPr>
            </a:p>
          </p:txBody>
        </p:sp>
      </p:grpSp>
    </p:spTree>
    <p:extLst>
      <p:ext uri="{BB962C8B-B14F-4D97-AF65-F5344CB8AC3E}">
        <p14:creationId xmlns:p14="http://schemas.microsoft.com/office/powerpoint/2010/main" val="726544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09081" y="2038705"/>
            <a:ext cx="2892234" cy="1384995"/>
          </a:xfrm>
          <a:prstGeom prst="rect">
            <a:avLst/>
          </a:prstGeom>
          <a:noFill/>
        </p:spPr>
        <p:txBody>
          <a:bodyPr wrap="square" rtlCol="0">
            <a:spAutoFit/>
          </a:bodyPr>
          <a:lstStyle/>
          <a:p>
            <a:pPr algn="ctr"/>
            <a:r>
              <a:rPr lang="zh-CN" altLang="en-US" sz="2800" dirty="0">
                <a:solidFill>
                  <a:srgbClr val="FFC000"/>
                </a:solidFill>
                <a:latin typeface="黑体" panose="02010609060101010101" pitchFamily="49" charset="-122"/>
                <a:ea typeface="黑体" panose="02010609060101010101" pitchFamily="49" charset="-122"/>
              </a:rPr>
              <a:t>全国施工总承包特级资质企业数量增长情况</a:t>
            </a:r>
          </a:p>
        </p:txBody>
      </p:sp>
      <p:grpSp>
        <p:nvGrpSpPr>
          <p:cNvPr id="16" name="组合 15"/>
          <p:cNvGrpSpPr/>
          <p:nvPr/>
        </p:nvGrpSpPr>
        <p:grpSpPr>
          <a:xfrm>
            <a:off x="4660252" y="1593551"/>
            <a:ext cx="5742317" cy="3314289"/>
            <a:chOff x="4660252" y="1831676"/>
            <a:chExt cx="5742317" cy="3314289"/>
          </a:xfrm>
        </p:grpSpPr>
        <p:cxnSp>
          <p:nvCxnSpPr>
            <p:cNvPr id="44" name="直接连接符 43"/>
            <p:cNvCxnSpPr/>
            <p:nvPr/>
          </p:nvCxnSpPr>
          <p:spPr>
            <a:xfrm>
              <a:off x="5212136" y="2299376"/>
              <a:ext cx="5190433" cy="0"/>
            </a:xfrm>
            <a:prstGeom prst="line">
              <a:avLst/>
            </a:prstGeom>
            <a:ln w="12700">
              <a:solidFill>
                <a:srgbClr val="A6A6A6">
                  <a:alpha val="60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212136" y="2684455"/>
              <a:ext cx="5190433" cy="0"/>
            </a:xfrm>
            <a:prstGeom prst="line">
              <a:avLst/>
            </a:prstGeom>
            <a:ln w="12700">
              <a:solidFill>
                <a:srgbClr val="A6A6A6">
                  <a:alpha val="60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212136" y="3069534"/>
              <a:ext cx="5190433" cy="0"/>
            </a:xfrm>
            <a:prstGeom prst="line">
              <a:avLst/>
            </a:prstGeom>
            <a:ln w="12700">
              <a:solidFill>
                <a:srgbClr val="A6A6A6">
                  <a:alpha val="6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212136" y="3454613"/>
              <a:ext cx="5190433" cy="0"/>
            </a:xfrm>
            <a:prstGeom prst="line">
              <a:avLst/>
            </a:prstGeom>
            <a:ln w="12700">
              <a:solidFill>
                <a:srgbClr val="A6A6A6">
                  <a:alpha val="60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212136" y="3839691"/>
              <a:ext cx="5190433" cy="0"/>
            </a:xfrm>
            <a:prstGeom prst="line">
              <a:avLst/>
            </a:prstGeom>
            <a:ln w="12700">
              <a:solidFill>
                <a:srgbClr val="A6A6A6">
                  <a:alpha val="6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212136" y="4224770"/>
              <a:ext cx="5190433" cy="0"/>
            </a:xfrm>
            <a:prstGeom prst="line">
              <a:avLst/>
            </a:prstGeom>
            <a:ln w="12700">
              <a:solidFill>
                <a:srgbClr val="A6A6A6">
                  <a:alpha val="6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212136" y="4609849"/>
              <a:ext cx="5190433" cy="0"/>
            </a:xfrm>
            <a:prstGeom prst="line">
              <a:avLst/>
            </a:prstGeom>
            <a:ln w="12700">
              <a:solidFill>
                <a:srgbClr val="A6A6A6">
                  <a:alpha val="60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212136" y="4994928"/>
              <a:ext cx="5190433" cy="0"/>
            </a:xfrm>
            <a:prstGeom prst="line">
              <a:avLst/>
            </a:prstGeom>
            <a:ln w="12700">
              <a:solidFill>
                <a:srgbClr val="A6A6A6">
                  <a:alpha val="60000"/>
                </a:srgb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5610773" y="3933829"/>
              <a:ext cx="414910" cy="1061099"/>
            </a:xfrm>
            <a:prstGeom prst="rect">
              <a:avLst/>
            </a:prstGeom>
            <a:gradFill flip="none" rotWithShape="1">
              <a:gsLst>
                <a:gs pos="0">
                  <a:srgbClr val="48FFF9"/>
                </a:gs>
                <a:gs pos="55000">
                  <a:srgbClr val="019DFF"/>
                </a:gs>
                <a:gs pos="100000">
                  <a:srgbClr val="2475FF"/>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黑体" panose="02010609060101010101" pitchFamily="49" charset="-122"/>
                <a:ea typeface="黑体" panose="02010609060101010101" pitchFamily="49" charset="-122"/>
              </a:endParaRPr>
            </a:p>
          </p:txBody>
        </p:sp>
        <p:sp>
          <p:nvSpPr>
            <p:cNvPr id="53" name="矩形 52"/>
            <p:cNvSpPr/>
            <p:nvPr/>
          </p:nvSpPr>
          <p:spPr>
            <a:xfrm>
              <a:off x="6920585" y="2692918"/>
              <a:ext cx="414910" cy="2302010"/>
            </a:xfrm>
            <a:prstGeom prst="rect">
              <a:avLst/>
            </a:prstGeom>
            <a:gradFill flip="none" rotWithShape="1">
              <a:gsLst>
                <a:gs pos="0">
                  <a:srgbClr val="48FFF9"/>
                </a:gs>
                <a:gs pos="55000">
                  <a:srgbClr val="019DFF"/>
                </a:gs>
                <a:gs pos="100000">
                  <a:srgbClr val="2475FF"/>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黑体" panose="02010609060101010101" pitchFamily="49" charset="-122"/>
                <a:ea typeface="黑体" panose="02010609060101010101" pitchFamily="49" charset="-122"/>
              </a:endParaRPr>
            </a:p>
          </p:txBody>
        </p:sp>
        <p:sp>
          <p:nvSpPr>
            <p:cNvPr id="54" name="矩形 53"/>
            <p:cNvSpPr/>
            <p:nvPr/>
          </p:nvSpPr>
          <p:spPr>
            <a:xfrm>
              <a:off x="8230396" y="2244727"/>
              <a:ext cx="414910" cy="2750202"/>
            </a:xfrm>
            <a:prstGeom prst="rect">
              <a:avLst/>
            </a:prstGeom>
            <a:gradFill flip="none" rotWithShape="1">
              <a:gsLst>
                <a:gs pos="0">
                  <a:srgbClr val="48FFF9"/>
                </a:gs>
                <a:gs pos="55000">
                  <a:srgbClr val="019DFF"/>
                </a:gs>
                <a:gs pos="100000">
                  <a:srgbClr val="2475FF"/>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黑体" panose="02010609060101010101" pitchFamily="49" charset="-122"/>
                <a:ea typeface="黑体" panose="02010609060101010101" pitchFamily="49" charset="-122"/>
              </a:endParaRPr>
            </a:p>
          </p:txBody>
        </p:sp>
        <p:sp>
          <p:nvSpPr>
            <p:cNvPr id="55" name="矩形 54"/>
            <p:cNvSpPr/>
            <p:nvPr/>
          </p:nvSpPr>
          <p:spPr>
            <a:xfrm>
              <a:off x="9540208" y="1831676"/>
              <a:ext cx="414910" cy="3163254"/>
            </a:xfrm>
            <a:prstGeom prst="rect">
              <a:avLst/>
            </a:prstGeom>
            <a:gradFill flip="none" rotWithShape="1">
              <a:gsLst>
                <a:gs pos="0">
                  <a:srgbClr val="48FFF9"/>
                </a:gs>
                <a:gs pos="55000">
                  <a:srgbClr val="019DFF"/>
                </a:gs>
                <a:gs pos="100000">
                  <a:srgbClr val="2475FF"/>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黑体" panose="02010609060101010101" pitchFamily="49" charset="-122"/>
                <a:ea typeface="黑体" panose="02010609060101010101" pitchFamily="49" charset="-122"/>
              </a:endParaRPr>
            </a:p>
          </p:txBody>
        </p:sp>
        <p:sp>
          <p:nvSpPr>
            <p:cNvPr id="56" name="文本框 55"/>
            <p:cNvSpPr txBox="1"/>
            <p:nvPr/>
          </p:nvSpPr>
          <p:spPr>
            <a:xfrm>
              <a:off x="4660252" y="4483887"/>
              <a:ext cx="510162" cy="276999"/>
            </a:xfrm>
            <a:prstGeom prst="rect">
              <a:avLst/>
            </a:prstGeom>
            <a:noFill/>
          </p:spPr>
          <p:txBody>
            <a:bodyPr wrap="square" rtlCol="0">
              <a:spAutoFit/>
            </a:bodyPr>
            <a:lstStyle/>
            <a:p>
              <a:pPr algn="r"/>
              <a:r>
                <a:rPr lang="en-US" altLang="zh-CN"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rPr>
                <a:t>10</a:t>
              </a:r>
              <a:endParaRPr lang="zh-CN" altLang="en-US"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57" name="文本框 56"/>
            <p:cNvSpPr txBox="1"/>
            <p:nvPr/>
          </p:nvSpPr>
          <p:spPr>
            <a:xfrm>
              <a:off x="4660252" y="4098808"/>
              <a:ext cx="510162" cy="276999"/>
            </a:xfrm>
            <a:prstGeom prst="rect">
              <a:avLst/>
            </a:prstGeom>
            <a:noFill/>
          </p:spPr>
          <p:txBody>
            <a:bodyPr wrap="square" rtlCol="0">
              <a:spAutoFit/>
            </a:bodyPr>
            <a:lstStyle/>
            <a:p>
              <a:pPr algn="r"/>
              <a:r>
                <a:rPr lang="en-US" altLang="zh-CN"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rPr>
                <a:t>200</a:t>
              </a:r>
              <a:endParaRPr lang="zh-CN" altLang="en-US"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58" name="文本框 57"/>
            <p:cNvSpPr txBox="1"/>
            <p:nvPr/>
          </p:nvSpPr>
          <p:spPr>
            <a:xfrm>
              <a:off x="4660252" y="3713728"/>
              <a:ext cx="510162" cy="276999"/>
            </a:xfrm>
            <a:prstGeom prst="rect">
              <a:avLst/>
            </a:prstGeom>
            <a:noFill/>
          </p:spPr>
          <p:txBody>
            <a:bodyPr wrap="square" rtlCol="0">
              <a:spAutoFit/>
            </a:bodyPr>
            <a:lstStyle/>
            <a:p>
              <a:pPr algn="r"/>
              <a:r>
                <a:rPr lang="en-US" altLang="zh-CN"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rPr>
                <a:t>300</a:t>
              </a:r>
              <a:endParaRPr lang="zh-CN" altLang="en-US"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59" name="文本框 58"/>
            <p:cNvSpPr txBox="1"/>
            <p:nvPr/>
          </p:nvSpPr>
          <p:spPr>
            <a:xfrm>
              <a:off x="4660252" y="3328650"/>
              <a:ext cx="510162" cy="276999"/>
            </a:xfrm>
            <a:prstGeom prst="rect">
              <a:avLst/>
            </a:prstGeom>
            <a:noFill/>
          </p:spPr>
          <p:txBody>
            <a:bodyPr wrap="square" rtlCol="0">
              <a:spAutoFit/>
            </a:bodyPr>
            <a:lstStyle/>
            <a:p>
              <a:pPr algn="r"/>
              <a:r>
                <a:rPr lang="en-US" altLang="zh-CN"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rPr>
                <a:t>400</a:t>
              </a:r>
              <a:endParaRPr lang="zh-CN" altLang="en-US"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60" name="文本框 59"/>
            <p:cNvSpPr txBox="1"/>
            <p:nvPr/>
          </p:nvSpPr>
          <p:spPr>
            <a:xfrm>
              <a:off x="4660252" y="2943571"/>
              <a:ext cx="510162" cy="276999"/>
            </a:xfrm>
            <a:prstGeom prst="rect">
              <a:avLst/>
            </a:prstGeom>
            <a:noFill/>
          </p:spPr>
          <p:txBody>
            <a:bodyPr wrap="square" rtlCol="0">
              <a:spAutoFit/>
            </a:bodyPr>
            <a:lstStyle/>
            <a:p>
              <a:pPr algn="r"/>
              <a:r>
                <a:rPr lang="en-US" altLang="zh-CN"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rPr>
                <a:t>500</a:t>
              </a:r>
              <a:endParaRPr lang="zh-CN" altLang="en-US"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61" name="文本框 60"/>
            <p:cNvSpPr txBox="1"/>
            <p:nvPr/>
          </p:nvSpPr>
          <p:spPr>
            <a:xfrm>
              <a:off x="4660252" y="2558492"/>
              <a:ext cx="510162" cy="276999"/>
            </a:xfrm>
            <a:prstGeom prst="rect">
              <a:avLst/>
            </a:prstGeom>
            <a:noFill/>
          </p:spPr>
          <p:txBody>
            <a:bodyPr wrap="square" rtlCol="0">
              <a:spAutoFit/>
            </a:bodyPr>
            <a:lstStyle/>
            <a:p>
              <a:pPr algn="r"/>
              <a:r>
                <a:rPr lang="en-US" altLang="zh-CN"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rPr>
                <a:t>600</a:t>
              </a:r>
              <a:endParaRPr lang="zh-CN" altLang="en-US"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62" name="文本框 61"/>
            <p:cNvSpPr txBox="1"/>
            <p:nvPr/>
          </p:nvSpPr>
          <p:spPr>
            <a:xfrm>
              <a:off x="4660252" y="2173413"/>
              <a:ext cx="510162" cy="276999"/>
            </a:xfrm>
            <a:prstGeom prst="rect">
              <a:avLst/>
            </a:prstGeom>
            <a:noFill/>
          </p:spPr>
          <p:txBody>
            <a:bodyPr wrap="square" rtlCol="0">
              <a:spAutoFit/>
            </a:bodyPr>
            <a:lstStyle/>
            <a:p>
              <a:pPr algn="r"/>
              <a:r>
                <a:rPr lang="en-US" altLang="zh-CN"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rPr>
                <a:t>700</a:t>
              </a:r>
              <a:endParaRPr lang="zh-CN" altLang="en-US"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63" name="文本框 62"/>
            <p:cNvSpPr txBox="1"/>
            <p:nvPr/>
          </p:nvSpPr>
          <p:spPr>
            <a:xfrm>
              <a:off x="4660252" y="4868966"/>
              <a:ext cx="510162" cy="276999"/>
            </a:xfrm>
            <a:prstGeom prst="rect">
              <a:avLst/>
            </a:prstGeom>
            <a:noFill/>
          </p:spPr>
          <p:txBody>
            <a:bodyPr wrap="square" rtlCol="0">
              <a:spAutoFit/>
            </a:bodyPr>
            <a:lstStyle/>
            <a:p>
              <a:pPr algn="r"/>
              <a:r>
                <a:rPr lang="en-US" altLang="zh-CN"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rPr>
                <a:t>0</a:t>
              </a:r>
              <a:endParaRPr lang="zh-CN" altLang="en-US"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endParaRPr>
            </a:p>
          </p:txBody>
        </p:sp>
      </p:grpSp>
      <p:sp>
        <p:nvSpPr>
          <p:cNvPr id="3" name="文本框 2"/>
          <p:cNvSpPr txBox="1"/>
          <p:nvPr/>
        </p:nvSpPr>
        <p:spPr>
          <a:xfrm>
            <a:off x="4833685" y="235783"/>
            <a:ext cx="1554176" cy="400110"/>
          </a:xfrm>
          <a:prstGeom prst="rect">
            <a:avLst/>
          </a:prstGeom>
          <a:noFill/>
        </p:spPr>
        <p:txBody>
          <a:bodyPr wrap="square" rtlCol="0">
            <a:spAutoFit/>
          </a:bodyPr>
          <a:lstStyle/>
          <a:p>
            <a:pPr algn="ctr"/>
            <a:r>
              <a:rPr lang="en-US" altLang="zh-CN" sz="2000" dirty="0">
                <a:solidFill>
                  <a:srgbClr val="FFC000"/>
                </a:solidFill>
                <a:latin typeface="黑体" panose="02010609060101010101" pitchFamily="49" charset="-122"/>
                <a:ea typeface="黑体" panose="02010609060101010101" pitchFamily="49" charset="-122"/>
              </a:rPr>
              <a:t>2007</a:t>
            </a:r>
            <a:r>
              <a:rPr lang="zh-CN" altLang="en-US" sz="2000" dirty="0">
                <a:solidFill>
                  <a:srgbClr val="FFC000"/>
                </a:solidFill>
                <a:latin typeface="黑体" panose="02010609060101010101" pitchFamily="49" charset="-122"/>
                <a:ea typeface="黑体" panose="02010609060101010101" pitchFamily="49" charset="-122"/>
              </a:rPr>
              <a:t>年</a:t>
            </a:r>
          </a:p>
        </p:txBody>
      </p:sp>
      <p:sp>
        <p:nvSpPr>
          <p:cNvPr id="17" name="文本框 16"/>
          <p:cNvSpPr txBox="1"/>
          <p:nvPr/>
        </p:nvSpPr>
        <p:spPr>
          <a:xfrm>
            <a:off x="6350951" y="242175"/>
            <a:ext cx="1554176" cy="400110"/>
          </a:xfrm>
          <a:prstGeom prst="rect">
            <a:avLst/>
          </a:prstGeom>
          <a:noFill/>
        </p:spPr>
        <p:txBody>
          <a:bodyPr wrap="square" rtlCol="0">
            <a:spAutoFit/>
          </a:bodyPr>
          <a:lstStyle/>
          <a:p>
            <a:pPr algn="ctr"/>
            <a:r>
              <a:rPr lang="en-US" altLang="zh-CN" sz="2000" dirty="0">
                <a:solidFill>
                  <a:schemeClr val="accent4"/>
                </a:solidFill>
                <a:latin typeface="黑体" panose="02010609060101010101" pitchFamily="49" charset="-122"/>
                <a:ea typeface="黑体" panose="02010609060101010101" pitchFamily="49" charset="-122"/>
              </a:rPr>
              <a:t>2018</a:t>
            </a:r>
            <a:r>
              <a:rPr lang="zh-CN" altLang="en-US" sz="2000" dirty="0">
                <a:solidFill>
                  <a:schemeClr val="accent4"/>
                </a:solidFill>
                <a:latin typeface="黑体" panose="02010609060101010101" pitchFamily="49" charset="-122"/>
                <a:ea typeface="黑体" panose="02010609060101010101" pitchFamily="49" charset="-122"/>
              </a:rPr>
              <a:t>年</a:t>
            </a:r>
          </a:p>
        </p:txBody>
      </p:sp>
      <p:sp>
        <p:nvSpPr>
          <p:cNvPr id="18" name="文本框 17"/>
          <p:cNvSpPr txBox="1"/>
          <p:nvPr/>
        </p:nvSpPr>
        <p:spPr>
          <a:xfrm>
            <a:off x="7660763" y="237944"/>
            <a:ext cx="1554176" cy="400110"/>
          </a:xfrm>
          <a:prstGeom prst="rect">
            <a:avLst/>
          </a:prstGeom>
          <a:noFill/>
        </p:spPr>
        <p:txBody>
          <a:bodyPr wrap="square" rtlCol="0">
            <a:spAutoFit/>
          </a:bodyPr>
          <a:lstStyle/>
          <a:p>
            <a:pPr algn="ctr"/>
            <a:r>
              <a:rPr lang="en-US" altLang="zh-CN" sz="2000" dirty="0">
                <a:solidFill>
                  <a:schemeClr val="accent4"/>
                </a:solidFill>
                <a:latin typeface="黑体" panose="02010609060101010101" pitchFamily="49" charset="-122"/>
                <a:ea typeface="黑体" panose="02010609060101010101" pitchFamily="49" charset="-122"/>
              </a:rPr>
              <a:t>2020</a:t>
            </a:r>
            <a:r>
              <a:rPr lang="zh-CN" altLang="en-US" sz="2000" dirty="0">
                <a:solidFill>
                  <a:schemeClr val="accent4"/>
                </a:solidFill>
                <a:latin typeface="黑体" panose="02010609060101010101" pitchFamily="49" charset="-122"/>
                <a:ea typeface="黑体" panose="02010609060101010101" pitchFamily="49" charset="-122"/>
              </a:rPr>
              <a:t>年</a:t>
            </a:r>
          </a:p>
        </p:txBody>
      </p:sp>
      <p:sp>
        <p:nvSpPr>
          <p:cNvPr id="19" name="文本框 18"/>
          <p:cNvSpPr txBox="1"/>
          <p:nvPr/>
        </p:nvSpPr>
        <p:spPr>
          <a:xfrm>
            <a:off x="8908101" y="235783"/>
            <a:ext cx="1554176" cy="400110"/>
          </a:xfrm>
          <a:prstGeom prst="rect">
            <a:avLst/>
          </a:prstGeom>
          <a:noFill/>
        </p:spPr>
        <p:txBody>
          <a:bodyPr wrap="square" rtlCol="0">
            <a:spAutoFit/>
          </a:bodyPr>
          <a:lstStyle/>
          <a:p>
            <a:pPr algn="ctr"/>
            <a:r>
              <a:rPr lang="en-US" altLang="zh-CN" sz="2000" dirty="0">
                <a:solidFill>
                  <a:schemeClr val="accent4"/>
                </a:solidFill>
                <a:latin typeface="黑体" panose="02010609060101010101" pitchFamily="49" charset="-122"/>
                <a:ea typeface="黑体" panose="02010609060101010101" pitchFamily="49" charset="-122"/>
              </a:rPr>
              <a:t>2022</a:t>
            </a:r>
            <a:r>
              <a:rPr lang="zh-CN" altLang="en-US" sz="2000" dirty="0">
                <a:solidFill>
                  <a:schemeClr val="accent4"/>
                </a:solidFill>
                <a:latin typeface="黑体" panose="02010609060101010101" pitchFamily="49" charset="-122"/>
                <a:ea typeface="黑体" panose="02010609060101010101" pitchFamily="49" charset="-122"/>
              </a:rPr>
              <a:t>年</a:t>
            </a:r>
          </a:p>
        </p:txBody>
      </p:sp>
      <p:cxnSp>
        <p:nvCxnSpPr>
          <p:cNvPr id="42" name="直接连接符 41">
            <a:extLst>
              <a:ext uri="{FF2B5EF4-FFF2-40B4-BE49-F238E27FC236}">
                <a16:creationId xmlns:a16="http://schemas.microsoft.com/office/drawing/2014/main" id="{28E360DA-6D10-4114-8D44-E8DD1A9EC3FF}"/>
              </a:ext>
            </a:extLst>
          </p:cNvPr>
          <p:cNvCxnSpPr/>
          <p:nvPr/>
        </p:nvCxnSpPr>
        <p:spPr>
          <a:xfrm>
            <a:off x="5223622" y="1667709"/>
            <a:ext cx="5190433" cy="0"/>
          </a:xfrm>
          <a:prstGeom prst="line">
            <a:avLst/>
          </a:prstGeom>
          <a:ln w="12700">
            <a:solidFill>
              <a:srgbClr val="A6A6A6">
                <a:alpha val="60000"/>
              </a:srgbClr>
            </a:solidFill>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2F1F80EA-24E3-4F73-B998-5328D6A24234}"/>
              </a:ext>
            </a:extLst>
          </p:cNvPr>
          <p:cNvSpPr txBox="1"/>
          <p:nvPr/>
        </p:nvSpPr>
        <p:spPr>
          <a:xfrm>
            <a:off x="4671738" y="1541746"/>
            <a:ext cx="510162" cy="276999"/>
          </a:xfrm>
          <a:prstGeom prst="rect">
            <a:avLst/>
          </a:prstGeom>
          <a:noFill/>
        </p:spPr>
        <p:txBody>
          <a:bodyPr wrap="square" rtlCol="0">
            <a:spAutoFit/>
          </a:bodyPr>
          <a:lstStyle/>
          <a:p>
            <a:pPr algn="r"/>
            <a:r>
              <a:rPr lang="en-US" altLang="zh-CN"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rPr>
              <a:t>800</a:t>
            </a:r>
            <a:endParaRPr lang="zh-CN" altLang="en-US" sz="1200" dirty="0">
              <a:solidFill>
                <a:schemeClr val="bg1">
                  <a:alpha val="60000"/>
                </a:schemeClr>
              </a:solidFill>
              <a:latin typeface="黑体" panose="02010609060101010101" pitchFamily="49" charset="-122"/>
              <a:ea typeface="黑体" panose="02010609060101010101" pitchFamily="49" charset="-122"/>
              <a:cs typeface="Arial" panose="020B0604020202020204" pitchFamily="34" charset="0"/>
            </a:endParaRPr>
          </a:p>
        </p:txBody>
      </p:sp>
      <p:sp>
        <p:nvSpPr>
          <p:cNvPr id="76" name="文本框 75">
            <a:extLst>
              <a:ext uri="{FF2B5EF4-FFF2-40B4-BE49-F238E27FC236}">
                <a16:creationId xmlns:a16="http://schemas.microsoft.com/office/drawing/2014/main" id="{51D76969-4A3D-49E9-B839-9E0BCE08949C}"/>
              </a:ext>
            </a:extLst>
          </p:cNvPr>
          <p:cNvSpPr txBox="1"/>
          <p:nvPr/>
        </p:nvSpPr>
        <p:spPr>
          <a:xfrm>
            <a:off x="5073303" y="3193941"/>
            <a:ext cx="1554176" cy="369332"/>
          </a:xfrm>
          <a:prstGeom prst="rect">
            <a:avLst/>
          </a:prstGeom>
          <a:noFill/>
        </p:spPr>
        <p:txBody>
          <a:bodyPr wrap="square" rtlCol="0">
            <a:spAutoFit/>
          </a:bodyPr>
          <a:lstStyle/>
          <a:p>
            <a:pPr algn="ctr"/>
            <a:r>
              <a:rPr lang="en-US" altLang="zh-CN" dirty="0">
                <a:solidFill>
                  <a:schemeClr val="accent1">
                    <a:lumMod val="20000"/>
                    <a:lumOff val="80000"/>
                  </a:schemeClr>
                </a:solidFill>
                <a:latin typeface="黑体" panose="02010609060101010101" pitchFamily="49" charset="-122"/>
                <a:ea typeface="黑体" panose="02010609060101010101" pitchFamily="49" charset="-122"/>
              </a:rPr>
              <a:t>282</a:t>
            </a:r>
            <a:r>
              <a:rPr lang="zh-CN" altLang="en-US" dirty="0">
                <a:solidFill>
                  <a:schemeClr val="accent1">
                    <a:lumMod val="20000"/>
                    <a:lumOff val="80000"/>
                  </a:schemeClr>
                </a:solidFill>
                <a:latin typeface="黑体" panose="02010609060101010101" pitchFamily="49" charset="-122"/>
                <a:ea typeface="黑体" panose="02010609060101010101" pitchFamily="49" charset="-122"/>
              </a:rPr>
              <a:t>家</a:t>
            </a:r>
          </a:p>
        </p:txBody>
      </p:sp>
      <p:sp>
        <p:nvSpPr>
          <p:cNvPr id="77" name="文本框 76">
            <a:extLst>
              <a:ext uri="{FF2B5EF4-FFF2-40B4-BE49-F238E27FC236}">
                <a16:creationId xmlns:a16="http://schemas.microsoft.com/office/drawing/2014/main" id="{5EF3978D-1233-41EC-8C16-9FBC557E2E23}"/>
              </a:ext>
            </a:extLst>
          </p:cNvPr>
          <p:cNvSpPr txBox="1"/>
          <p:nvPr/>
        </p:nvSpPr>
        <p:spPr>
          <a:xfrm>
            <a:off x="6350951" y="2038705"/>
            <a:ext cx="1554176" cy="369332"/>
          </a:xfrm>
          <a:prstGeom prst="rect">
            <a:avLst/>
          </a:prstGeom>
          <a:noFill/>
        </p:spPr>
        <p:txBody>
          <a:bodyPr wrap="square" rtlCol="0">
            <a:spAutoFit/>
          </a:bodyPr>
          <a:lstStyle/>
          <a:p>
            <a:pPr algn="ctr"/>
            <a:r>
              <a:rPr lang="en-US" altLang="zh-CN" dirty="0">
                <a:solidFill>
                  <a:schemeClr val="accent1">
                    <a:lumMod val="20000"/>
                    <a:lumOff val="80000"/>
                  </a:schemeClr>
                </a:solidFill>
                <a:latin typeface="黑体" panose="02010609060101010101" pitchFamily="49" charset="-122"/>
                <a:ea typeface="黑体" panose="02010609060101010101" pitchFamily="49" charset="-122"/>
              </a:rPr>
              <a:t>600</a:t>
            </a:r>
            <a:r>
              <a:rPr lang="zh-CN" altLang="en-US" dirty="0">
                <a:solidFill>
                  <a:schemeClr val="accent1">
                    <a:lumMod val="20000"/>
                    <a:lumOff val="80000"/>
                  </a:schemeClr>
                </a:solidFill>
                <a:latin typeface="黑体" panose="02010609060101010101" pitchFamily="49" charset="-122"/>
                <a:ea typeface="黑体" panose="02010609060101010101" pitchFamily="49" charset="-122"/>
              </a:rPr>
              <a:t>家</a:t>
            </a:r>
          </a:p>
        </p:txBody>
      </p:sp>
      <p:sp>
        <p:nvSpPr>
          <p:cNvPr id="78" name="文本框 77">
            <a:extLst>
              <a:ext uri="{FF2B5EF4-FFF2-40B4-BE49-F238E27FC236}">
                <a16:creationId xmlns:a16="http://schemas.microsoft.com/office/drawing/2014/main" id="{9BCFB65A-6FE7-474B-BA17-FE367DF8E4A9}"/>
              </a:ext>
            </a:extLst>
          </p:cNvPr>
          <p:cNvSpPr txBox="1"/>
          <p:nvPr/>
        </p:nvSpPr>
        <p:spPr>
          <a:xfrm>
            <a:off x="7660763" y="1625997"/>
            <a:ext cx="1554176" cy="369332"/>
          </a:xfrm>
          <a:prstGeom prst="rect">
            <a:avLst/>
          </a:prstGeom>
          <a:noFill/>
        </p:spPr>
        <p:txBody>
          <a:bodyPr wrap="square" rtlCol="0">
            <a:spAutoFit/>
          </a:bodyPr>
          <a:lstStyle/>
          <a:p>
            <a:pPr algn="ctr"/>
            <a:r>
              <a:rPr lang="en-US" altLang="zh-CN" dirty="0">
                <a:solidFill>
                  <a:schemeClr val="accent1">
                    <a:lumMod val="20000"/>
                    <a:lumOff val="80000"/>
                  </a:schemeClr>
                </a:solidFill>
                <a:latin typeface="黑体" panose="02010609060101010101" pitchFamily="49" charset="-122"/>
                <a:ea typeface="黑体" panose="02010609060101010101" pitchFamily="49" charset="-122"/>
              </a:rPr>
              <a:t>711</a:t>
            </a:r>
            <a:r>
              <a:rPr lang="zh-CN" altLang="en-US" dirty="0">
                <a:solidFill>
                  <a:schemeClr val="accent1">
                    <a:lumMod val="20000"/>
                    <a:lumOff val="80000"/>
                  </a:schemeClr>
                </a:solidFill>
                <a:latin typeface="黑体" panose="02010609060101010101" pitchFamily="49" charset="-122"/>
                <a:ea typeface="黑体" panose="02010609060101010101" pitchFamily="49" charset="-122"/>
              </a:rPr>
              <a:t>家</a:t>
            </a:r>
          </a:p>
        </p:txBody>
      </p:sp>
      <p:sp>
        <p:nvSpPr>
          <p:cNvPr id="79" name="文本框 78">
            <a:extLst>
              <a:ext uri="{FF2B5EF4-FFF2-40B4-BE49-F238E27FC236}">
                <a16:creationId xmlns:a16="http://schemas.microsoft.com/office/drawing/2014/main" id="{BC19A025-F918-4E8F-A6D0-D06E9D5807EC}"/>
              </a:ext>
            </a:extLst>
          </p:cNvPr>
          <p:cNvSpPr txBox="1"/>
          <p:nvPr/>
        </p:nvSpPr>
        <p:spPr>
          <a:xfrm>
            <a:off x="8970000" y="1200010"/>
            <a:ext cx="1554176" cy="369332"/>
          </a:xfrm>
          <a:prstGeom prst="rect">
            <a:avLst/>
          </a:prstGeom>
          <a:noFill/>
        </p:spPr>
        <p:txBody>
          <a:bodyPr wrap="square" rtlCol="0">
            <a:spAutoFit/>
          </a:bodyPr>
          <a:lstStyle/>
          <a:p>
            <a:pPr algn="ctr"/>
            <a:r>
              <a:rPr lang="en-US" altLang="zh-CN" dirty="0">
                <a:solidFill>
                  <a:schemeClr val="accent1">
                    <a:lumMod val="20000"/>
                    <a:lumOff val="80000"/>
                  </a:schemeClr>
                </a:solidFill>
                <a:latin typeface="黑体" panose="02010609060101010101" pitchFamily="49" charset="-122"/>
                <a:ea typeface="黑体" panose="02010609060101010101" pitchFamily="49" charset="-122"/>
              </a:rPr>
              <a:t>808</a:t>
            </a:r>
            <a:r>
              <a:rPr lang="zh-CN" altLang="en-US" dirty="0">
                <a:solidFill>
                  <a:schemeClr val="accent1">
                    <a:lumMod val="20000"/>
                    <a:lumOff val="80000"/>
                  </a:schemeClr>
                </a:solidFill>
                <a:latin typeface="黑体" panose="02010609060101010101" pitchFamily="49" charset="-122"/>
                <a:ea typeface="黑体" panose="02010609060101010101" pitchFamily="49" charset="-122"/>
              </a:rPr>
              <a:t>家</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27872" y="1864729"/>
            <a:ext cx="3239770" cy="3371850"/>
            <a:chOff x="1027872" y="1864729"/>
            <a:chExt cx="3239770" cy="3371850"/>
          </a:xfrm>
        </p:grpSpPr>
        <p:sp>
          <p:nvSpPr>
            <p:cNvPr id="28" name="矩形 27"/>
            <p:cNvSpPr/>
            <p:nvPr/>
          </p:nvSpPr>
          <p:spPr>
            <a:xfrm>
              <a:off x="1027872" y="1864729"/>
              <a:ext cx="3239770" cy="3371850"/>
            </a:xfrm>
            <a:prstGeom prst="rect">
              <a:avLst/>
            </a:prstGeom>
            <a:gradFill flip="none" rotWithShape="1">
              <a:gsLst>
                <a:gs pos="0">
                  <a:srgbClr val="48FFF9"/>
                </a:gs>
                <a:gs pos="55000">
                  <a:srgbClr val="019DFF"/>
                </a:gs>
                <a:gs pos="100000">
                  <a:srgbClr val="2475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46" name="文本框 45"/>
            <p:cNvSpPr txBox="1"/>
            <p:nvPr/>
          </p:nvSpPr>
          <p:spPr>
            <a:xfrm>
              <a:off x="1351280" y="2279597"/>
              <a:ext cx="2465170" cy="2677656"/>
            </a:xfrm>
            <a:prstGeom prst="rect">
              <a:avLst/>
            </a:prstGeom>
            <a:noFill/>
          </p:spPr>
          <p:txBody>
            <a:bodyPr wrap="square" rtlCol="0">
              <a:spAutoFit/>
            </a:bodyPr>
            <a:lstStyle/>
            <a:p>
              <a:r>
                <a:rPr lang="en-US" altLang="zh-CN" sz="2800" dirty="0">
                  <a:latin typeface="+mj-ea"/>
                </a:rPr>
                <a:t>2019</a:t>
              </a:r>
              <a:r>
                <a:rPr lang="zh-CN" altLang="en-US" sz="2800" dirty="0">
                  <a:latin typeface="+mj-ea"/>
                </a:rPr>
                <a:t>年全国深化“放管服”改革优化营商环境电视电话会议李克强总理讲话。</a:t>
              </a:r>
              <a:endParaRPr lang="zh-CN" altLang="en-US" sz="2800" dirty="0">
                <a:solidFill>
                  <a:schemeClr val="bg1"/>
                </a:solidFill>
                <a:latin typeface="黑体" panose="02010609060101010101" pitchFamily="49" charset="-122"/>
                <a:ea typeface="黑体" panose="02010609060101010101" pitchFamily="49" charset="-122"/>
              </a:endParaRPr>
            </a:p>
          </p:txBody>
        </p:sp>
      </p:grpSp>
      <p:grpSp>
        <p:nvGrpSpPr>
          <p:cNvPr id="7" name="组合 6"/>
          <p:cNvGrpSpPr/>
          <p:nvPr/>
        </p:nvGrpSpPr>
        <p:grpSpPr>
          <a:xfrm>
            <a:off x="4486884" y="1864729"/>
            <a:ext cx="3239770" cy="3371850"/>
            <a:chOff x="4486884" y="1864729"/>
            <a:chExt cx="3239770" cy="3371850"/>
          </a:xfrm>
        </p:grpSpPr>
        <p:sp>
          <p:nvSpPr>
            <p:cNvPr id="31" name="矩形 30"/>
            <p:cNvSpPr/>
            <p:nvPr/>
          </p:nvSpPr>
          <p:spPr>
            <a:xfrm>
              <a:off x="4486884" y="1864729"/>
              <a:ext cx="3239770" cy="3371850"/>
            </a:xfrm>
            <a:prstGeom prst="rect">
              <a:avLst/>
            </a:prstGeom>
            <a:gradFill flip="none" rotWithShape="1">
              <a:gsLst>
                <a:gs pos="0">
                  <a:srgbClr val="48FFF9"/>
                </a:gs>
                <a:gs pos="55000">
                  <a:srgbClr val="019DFF"/>
                </a:gs>
                <a:gs pos="100000">
                  <a:srgbClr val="2475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48" name="文本框 47"/>
            <p:cNvSpPr txBox="1"/>
            <p:nvPr/>
          </p:nvSpPr>
          <p:spPr>
            <a:xfrm>
              <a:off x="4697835" y="1988191"/>
              <a:ext cx="2894202" cy="3108543"/>
            </a:xfrm>
            <a:prstGeom prst="rect">
              <a:avLst/>
            </a:prstGeom>
            <a:noFill/>
          </p:spPr>
          <p:txBody>
            <a:bodyPr wrap="square" rtlCol="0">
              <a:spAutoFit/>
            </a:bodyPr>
            <a:lstStyle/>
            <a:p>
              <a:pPr>
                <a:buClr>
                  <a:schemeClr val="tx2">
                    <a:lumMod val="50000"/>
                    <a:lumOff val="50000"/>
                  </a:schemeClr>
                </a:buClr>
              </a:pPr>
              <a:r>
                <a:rPr lang="en-US" altLang="zh-CN" sz="2800" dirty="0">
                  <a:latin typeface="+mj-ea"/>
                </a:rPr>
                <a:t>《</a:t>
              </a:r>
              <a:r>
                <a:rPr lang="zh-CN" altLang="en-US" sz="2800" dirty="0">
                  <a:latin typeface="+mj-ea"/>
                </a:rPr>
                <a:t>国务院办公厅关于印发全国深化“放管服”改革优化营商环境电视电话会议重点任务分工方案的通知</a:t>
              </a:r>
              <a:r>
                <a:rPr lang="en-US" altLang="zh-CN" sz="2800" dirty="0">
                  <a:latin typeface="+mj-ea"/>
                </a:rPr>
                <a:t>》</a:t>
              </a:r>
              <a:endParaRPr lang="zh-CN" altLang="en-US" sz="2800" dirty="0">
                <a:latin typeface="+mj-ea"/>
              </a:endParaRPr>
            </a:p>
          </p:txBody>
        </p:sp>
      </p:grpSp>
      <p:grpSp>
        <p:nvGrpSpPr>
          <p:cNvPr id="8" name="组合 7"/>
          <p:cNvGrpSpPr/>
          <p:nvPr/>
        </p:nvGrpSpPr>
        <p:grpSpPr>
          <a:xfrm>
            <a:off x="7928310" y="1873118"/>
            <a:ext cx="3239770" cy="3371850"/>
            <a:chOff x="7928310" y="1864729"/>
            <a:chExt cx="3239770" cy="3371850"/>
          </a:xfrm>
        </p:grpSpPr>
        <p:sp>
          <p:nvSpPr>
            <p:cNvPr id="34" name="矩形 33"/>
            <p:cNvSpPr/>
            <p:nvPr/>
          </p:nvSpPr>
          <p:spPr>
            <a:xfrm>
              <a:off x="7928310" y="1864729"/>
              <a:ext cx="3239770" cy="3371850"/>
            </a:xfrm>
            <a:prstGeom prst="rect">
              <a:avLst/>
            </a:prstGeom>
            <a:gradFill flip="none" rotWithShape="1">
              <a:gsLst>
                <a:gs pos="0">
                  <a:srgbClr val="48FFF9"/>
                </a:gs>
                <a:gs pos="55000">
                  <a:srgbClr val="019DFF"/>
                </a:gs>
                <a:gs pos="100000">
                  <a:srgbClr val="2475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50" name="文本框 49"/>
            <p:cNvSpPr txBox="1"/>
            <p:nvPr/>
          </p:nvSpPr>
          <p:spPr>
            <a:xfrm>
              <a:off x="8103765" y="1979802"/>
              <a:ext cx="2852257" cy="3108543"/>
            </a:xfrm>
            <a:prstGeom prst="rect">
              <a:avLst/>
            </a:prstGeom>
            <a:noFill/>
          </p:spPr>
          <p:txBody>
            <a:bodyPr wrap="square" rtlCol="0">
              <a:spAutoFit/>
            </a:bodyPr>
            <a:lstStyle/>
            <a:p>
              <a:r>
                <a:rPr lang="zh-CN" altLang="en-US" sz="2800" dirty="0">
                  <a:latin typeface="+mj-ea"/>
                </a:rPr>
                <a:t>大幅压减企业资质资格认定事项，力争将工程建设、测绘等领域企业资质类别、等级压减三分之一以上。</a:t>
              </a:r>
            </a:p>
          </p:txBody>
        </p:sp>
      </p:grpSp>
      <p:sp>
        <p:nvSpPr>
          <p:cNvPr id="23" name="文本框 22">
            <a:extLst>
              <a:ext uri="{FF2B5EF4-FFF2-40B4-BE49-F238E27FC236}">
                <a16:creationId xmlns:a16="http://schemas.microsoft.com/office/drawing/2014/main" id="{5D83F02B-83DD-4C05-B06C-562A16ED8123}"/>
              </a:ext>
            </a:extLst>
          </p:cNvPr>
          <p:cNvSpPr txBox="1"/>
          <p:nvPr/>
        </p:nvSpPr>
        <p:spPr>
          <a:xfrm>
            <a:off x="215600" y="680203"/>
            <a:ext cx="93325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zh-CN" sz="3200" b="1" spc="300" dirty="0">
                <a:solidFill>
                  <a:schemeClr val="accent4">
                    <a:lumMod val="60000"/>
                    <a:lumOff val="40000"/>
                  </a:schemeClr>
                </a:solidFill>
                <a:latin typeface="黑体" panose="02010609060101010101" pitchFamily="49" charset="-122"/>
                <a:ea typeface="黑体" panose="02010609060101010101" pitchFamily="49" charset="-122"/>
              </a:rPr>
              <a:t>建设工程企业资质管理制度改革</a:t>
            </a:r>
            <a:r>
              <a:rPr lang="zh-CN" altLang="en-US" sz="3200" b="1" spc="300" dirty="0">
                <a:solidFill>
                  <a:schemeClr val="accent4">
                    <a:lumMod val="60000"/>
                    <a:lumOff val="40000"/>
                  </a:schemeClr>
                </a:solidFill>
                <a:latin typeface="黑体" panose="02010609060101010101" pitchFamily="49" charset="-122"/>
                <a:ea typeface="黑体" panose="02010609060101010101" pitchFamily="49" charset="-122"/>
              </a:rPr>
              <a:t>工作</a:t>
            </a:r>
          </a:p>
        </p:txBody>
      </p:sp>
    </p:spTree>
    <p:extLst>
      <p:ext uri="{BB962C8B-B14F-4D97-AF65-F5344CB8AC3E}">
        <p14:creationId xmlns:p14="http://schemas.microsoft.com/office/powerpoint/2010/main" val="380247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5162</TotalTime>
  <Words>2646</Words>
  <Application>Microsoft Office PowerPoint</Application>
  <PresentationFormat>宽屏</PresentationFormat>
  <Paragraphs>194</Paragraphs>
  <Slides>38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38</vt:i4>
      </vt:variant>
    </vt:vector>
  </HeadingPairs>
  <TitlesOfParts>
    <vt:vector size="45" baseType="lpstr">
      <vt:lpstr>Arial</vt:lpstr>
      <vt:lpstr>Wingdings</vt:lpstr>
      <vt:lpstr>新細明體</vt:lpstr>
      <vt:lpstr>Calibri</vt:lpstr>
      <vt:lpstr>黑体</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阳 焦</dc:creator>
  <cp:lastModifiedBy>赖菁辉</cp:lastModifiedBy>
  <cp:revision>245</cp:revision>
  <dcterms:created xsi:type="dcterms:W3CDTF">2019-06-25T14:02:00Z</dcterms:created>
  <dcterms:modified xsi:type="dcterms:W3CDTF">2023-03-12T22:13:46Z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